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68" r:id="rId4"/>
    <p:sldId id="284" r:id="rId5"/>
    <p:sldId id="305" r:id="rId6"/>
    <p:sldId id="308" r:id="rId7"/>
    <p:sldId id="309" r:id="rId8"/>
    <p:sldId id="295" r:id="rId9"/>
    <p:sldId id="323" r:id="rId10"/>
    <p:sldId id="291" r:id="rId11"/>
    <p:sldId id="302" r:id="rId12"/>
    <p:sldId id="322" r:id="rId13"/>
    <p:sldId id="321" r:id="rId14"/>
    <p:sldId id="287" r:id="rId15"/>
    <p:sldId id="290" r:id="rId16"/>
    <p:sldId id="319" r:id="rId17"/>
    <p:sldId id="325" r:id="rId18"/>
    <p:sldId id="320" r:id="rId19"/>
    <p:sldId id="312" r:id="rId20"/>
    <p:sldId id="313" r:id="rId21"/>
    <p:sldId id="316" r:id="rId22"/>
    <p:sldId id="293" r:id="rId23"/>
    <p:sldId id="314" r:id="rId24"/>
    <p:sldId id="286" r:id="rId25"/>
    <p:sldId id="304" r:id="rId26"/>
    <p:sldId id="311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9" autoAdjust="0"/>
    <p:restoredTop sz="94086" autoAdjust="0"/>
  </p:normalViewPr>
  <p:slideViewPr>
    <p:cSldViewPr>
      <p:cViewPr varScale="1">
        <p:scale>
          <a:sx n="105" d="100"/>
          <a:sy n="105" d="100"/>
        </p:scale>
        <p:origin x="97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F69E-3AAD-4416-A00D-10A41B14C21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A59F-E8A3-46C5-8368-40D842DE8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A59F-E8A3-46C5-8368-40D842DE8D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2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A59F-E8A3-46C5-8368-40D842DE8D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5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A59F-E8A3-46C5-8368-40D842DE8D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7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A59F-E8A3-46C5-8368-40D842DE8D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4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A59F-E8A3-46C5-8368-40D842DE8D3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0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A59F-E8A3-46C5-8368-40D842DE8D3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0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9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3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5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53DFA91-0D96-4F1E-B511-A264B084BA58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97B3726-132A-4256-85A1-CB5B6BFF9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2AD98-3CC1-4AD5-B537-DEFB28DD887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3A5BE-CAA5-4B51-A8DB-F2EEED9E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0.png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9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43808" y="0"/>
            <a:ext cx="6300192" cy="376165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3600" b="1" i="1" dirty="0" smtClean="0">
                <a:solidFill>
                  <a:srgbClr val="FFFF00"/>
                </a:solidFill>
              </a:rPr>
              <a:t>Действия с функциями в задании №9 ЕГЭ (профильный уровень)</a:t>
            </a:r>
            <a:endParaRPr lang="ko-KR" altLang="en-US" sz="3600" b="1" i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132"/>
            <a:ext cx="9144000" cy="1069514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Квадратичная функция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y</a:t>
            </a:r>
            <a:r>
              <a:rPr lang="ru-RU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=</a:t>
            </a: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a</a:t>
            </a:r>
            <a:r>
              <a:rPr lang="ru-RU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х²+</a:t>
            </a:r>
            <a:r>
              <a:rPr lang="en-US" sz="3200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bx</a:t>
            </a: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+ c</a:t>
            </a:r>
            <a:r>
              <a:rPr lang="ru-RU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         </a:t>
            </a:r>
            <a:r>
              <a:rPr lang="ru-RU" sz="2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(теоретические сведения)</a:t>
            </a:r>
            <a:r>
              <a:rPr lang="ru-RU" sz="3200" dirty="0">
                <a:solidFill>
                  <a:srgbClr val="FFFF00"/>
                </a:solidFill>
                <a:latin typeface="Verdana" panose="020B0604030504040204" pitchFamily="34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Verdana" panose="020B0604030504040204" pitchFamily="34" charset="0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460851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1) Квадратичную функцию можно представить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</a:rPr>
              <a:t>m, n</a:t>
            </a:r>
            <a:r>
              <a:rPr lang="ru-RU" sz="2000" b="1" dirty="0" smtClean="0">
                <a:solidFill>
                  <a:srgbClr val="0070C0"/>
                </a:solidFill>
              </a:rPr>
              <a:t> – координаты вершины параболы 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) Коэффициент с в формуле: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a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х²+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bx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+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c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определяет   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ординату точки пересечения графика функции с осью </a:t>
            </a:r>
            <a:r>
              <a:rPr lang="ru-RU" sz="2000" b="1" dirty="0" err="1" smtClean="0">
                <a:solidFill>
                  <a:srgbClr val="0070C0"/>
                </a:solidFill>
                <a:latin typeface="+mj-lt"/>
              </a:rPr>
              <a:t>Оу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 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3) Абсцисса вершины параболы определяется по формуле: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  <a:p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endParaRPr lang="ru-RU" sz="2000" b="1" dirty="0">
              <a:solidFill>
                <a:srgbClr val="0070C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4) Если а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&gt;0,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ветви параболы направлены вверх.</a:t>
            </a:r>
          </a:p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   </a:t>
            </a:r>
            <a:r>
              <a:rPr lang="ru-RU" sz="2000" b="1" dirty="0">
                <a:solidFill>
                  <a:srgbClr val="0070C0"/>
                </a:solidFill>
              </a:rPr>
              <a:t>Если </a:t>
            </a:r>
            <a:r>
              <a:rPr lang="ru-RU" sz="2000" b="1" dirty="0" smtClean="0">
                <a:solidFill>
                  <a:srgbClr val="0070C0"/>
                </a:solidFill>
              </a:rPr>
              <a:t>а</a:t>
            </a:r>
            <a:r>
              <a:rPr lang="en-US" sz="2000" b="1" dirty="0">
                <a:solidFill>
                  <a:srgbClr val="0070C0"/>
                </a:solidFill>
              </a:rPr>
              <a:t>&lt;</a:t>
            </a:r>
            <a:r>
              <a:rPr lang="en-US" sz="2000" b="1" dirty="0" smtClean="0">
                <a:solidFill>
                  <a:srgbClr val="0070C0"/>
                </a:solidFill>
              </a:rPr>
              <a:t>0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>
                <a:solidFill>
                  <a:srgbClr val="0070C0"/>
                </a:solidFill>
              </a:rPr>
              <a:t>ветви параболы направлены </a:t>
            </a:r>
            <a:r>
              <a:rPr lang="ru-RU" sz="2000" b="1" dirty="0" smtClean="0">
                <a:solidFill>
                  <a:srgbClr val="0070C0"/>
                </a:solidFill>
              </a:rPr>
              <a:t>вниз.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    </a:t>
            </a:r>
          </a:p>
          <a:p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22059"/>
              </p:ext>
            </p:extLst>
          </p:nvPr>
        </p:nvGraphicFramePr>
        <p:xfrm>
          <a:off x="2676525" y="1700808"/>
          <a:ext cx="18954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Уравнение" r:id="rId3" imgW="1079280" imgH="228600" progId="Equation.3">
                  <p:embed/>
                </p:oleObj>
              </mc:Choice>
              <mc:Fallback>
                <p:oleObj name="Уравнение" r:id="rId3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1700808"/>
                        <a:ext cx="1895475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084836"/>
              </p:ext>
            </p:extLst>
          </p:nvPr>
        </p:nvGraphicFramePr>
        <p:xfrm>
          <a:off x="2915817" y="4149080"/>
          <a:ext cx="115212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Уравнение" r:id="rId5" imgW="545760" imgH="393480" progId="Equation.3">
                  <p:embed/>
                </p:oleObj>
              </mc:Choice>
              <mc:Fallback>
                <p:oleObj name="Уравнение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7" y="4149080"/>
                        <a:ext cx="1152127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0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3" name="Picture 2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00076"/>
            <a:ext cx="749935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Box 4"/>
          <p:cNvSpPr txBox="1">
            <a:spLocks noChangeArrowheads="1"/>
          </p:cNvSpPr>
          <p:nvPr/>
        </p:nvSpPr>
        <p:spPr bwMode="auto">
          <a:xfrm>
            <a:off x="3357563" y="428625"/>
            <a:ext cx="5576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Построить  график функции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>
            <p:extLst/>
          </p:nvPr>
        </p:nvGraphicFramePr>
        <p:xfrm>
          <a:off x="6555581" y="920750"/>
          <a:ext cx="18732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Уравнение" r:id="rId4" imgW="1066680" imgH="393480" progId="Equation.3">
                  <p:embed/>
                </p:oleObj>
              </mc:Choice>
              <mc:Fallback>
                <p:oleObj name="Уравнение" r:id="rId4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581" y="920750"/>
                        <a:ext cx="18732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Freeform 8"/>
          <p:cNvSpPr>
            <a:spLocks/>
          </p:cNvSpPr>
          <p:nvPr/>
        </p:nvSpPr>
        <p:spPr bwMode="auto">
          <a:xfrm>
            <a:off x="1547813" y="1484313"/>
            <a:ext cx="3240087" cy="3027362"/>
          </a:xfrm>
          <a:custGeom>
            <a:avLst/>
            <a:gdLst>
              <a:gd name="T0" fmla="*/ 2147483647 w 2041"/>
              <a:gd name="T1" fmla="*/ 0 h 1907"/>
              <a:gd name="T2" fmla="*/ 2147483647 w 2041"/>
              <a:gd name="T3" fmla="*/ 2147483647 h 1907"/>
              <a:gd name="T4" fmla="*/ 2147483647 w 2041"/>
              <a:gd name="T5" fmla="*/ 2147483647 h 1907"/>
              <a:gd name="T6" fmla="*/ 2147483647 w 2041"/>
              <a:gd name="T7" fmla="*/ 2147483647 h 1907"/>
              <a:gd name="T8" fmla="*/ 2147483647 w 2041"/>
              <a:gd name="T9" fmla="*/ 2147483647 h 1907"/>
              <a:gd name="T10" fmla="*/ 2147483647 w 2041"/>
              <a:gd name="T11" fmla="*/ 2147483647 h 1907"/>
              <a:gd name="T12" fmla="*/ 2147483647 w 2041"/>
              <a:gd name="T13" fmla="*/ 2147483647 h 1907"/>
              <a:gd name="T14" fmla="*/ 2147483647 w 2041"/>
              <a:gd name="T15" fmla="*/ 2147483647 h 1907"/>
              <a:gd name="T16" fmla="*/ 2147483647 w 2041"/>
              <a:gd name="T17" fmla="*/ 2147483647 h 1907"/>
              <a:gd name="T18" fmla="*/ 0 w 2041"/>
              <a:gd name="T19" fmla="*/ 0 h 19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41"/>
              <a:gd name="T31" fmla="*/ 0 h 1907"/>
              <a:gd name="T32" fmla="*/ 2041 w 2041"/>
              <a:gd name="T33" fmla="*/ 1907 h 19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41" h="1907">
                <a:moveTo>
                  <a:pt x="2041" y="0"/>
                </a:moveTo>
                <a:cubicBezTo>
                  <a:pt x="1969" y="310"/>
                  <a:pt x="1897" y="620"/>
                  <a:pt x="1814" y="862"/>
                </a:cubicBezTo>
                <a:cubicBezTo>
                  <a:pt x="1731" y="1104"/>
                  <a:pt x="1625" y="1301"/>
                  <a:pt x="1542" y="1452"/>
                </a:cubicBezTo>
                <a:cubicBezTo>
                  <a:pt x="1459" y="1603"/>
                  <a:pt x="1357" y="1712"/>
                  <a:pt x="1315" y="1769"/>
                </a:cubicBezTo>
                <a:cubicBezTo>
                  <a:pt x="1273" y="1826"/>
                  <a:pt x="1333" y="1773"/>
                  <a:pt x="1288" y="1796"/>
                </a:cubicBezTo>
                <a:cubicBezTo>
                  <a:pt x="1243" y="1819"/>
                  <a:pt x="1128" y="1903"/>
                  <a:pt x="1043" y="1905"/>
                </a:cubicBezTo>
                <a:cubicBezTo>
                  <a:pt x="958" y="1907"/>
                  <a:pt x="868" y="1884"/>
                  <a:pt x="780" y="1809"/>
                </a:cubicBezTo>
                <a:cubicBezTo>
                  <a:pt x="692" y="1734"/>
                  <a:pt x="601" y="1615"/>
                  <a:pt x="516" y="1457"/>
                </a:cubicBezTo>
                <a:cubicBezTo>
                  <a:pt x="431" y="1299"/>
                  <a:pt x="358" y="1104"/>
                  <a:pt x="272" y="861"/>
                </a:cubicBezTo>
                <a:cubicBezTo>
                  <a:pt x="186" y="618"/>
                  <a:pt x="57" y="179"/>
                  <a:pt x="0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3851275" y="3141663"/>
          <a:ext cx="20462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6" imgW="1066680" imgH="393480" progId="Equation.3">
                  <p:embed/>
                </p:oleObj>
              </mc:Choice>
              <mc:Fallback>
                <p:oleObj name="Формула" r:id="rId6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141663"/>
                        <a:ext cx="20462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4859338" y="1196975"/>
          <a:ext cx="11525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Формула" r:id="rId8" imgW="545760" imgH="393480" progId="Equation.3">
                  <p:embed/>
                </p:oleObj>
              </mc:Choice>
              <mc:Fallback>
                <p:oleObj name="Формула" r:id="rId8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96975"/>
                        <a:ext cx="11525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827088" y="741363"/>
          <a:ext cx="17287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Формула" r:id="rId10" imgW="850680" imgH="393480" progId="Equation.3">
                  <p:embed/>
                </p:oleObj>
              </mc:Choice>
              <mc:Fallback>
                <p:oleObj name="Формула" r:id="rId10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41363"/>
                        <a:ext cx="17287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979613" y="765175"/>
            <a:ext cx="0" cy="56880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755650" y="5300663"/>
            <a:ext cx="568801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5824320" y="5098257"/>
          <a:ext cx="2555701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Уравнение" r:id="rId12" imgW="1218960" imgH="431640" progId="Equation.3">
                  <p:embed/>
                </p:oleObj>
              </mc:Choice>
              <mc:Fallback>
                <p:oleObj name="Уравнение" r:id="rId12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320" y="5098257"/>
                        <a:ext cx="2555701" cy="912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8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4971E-6 L -0.12986 -3.7497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3.74971E-6 L -0.12986 0.115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77" grpId="0" animBg="1"/>
      <p:bldP spid="409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Параболы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67743" y="3167973"/>
                <a:ext cx="46009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:r>
                  <a:rPr lang="en-US" sz="4400" b="1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(x-m)²+n,</a:t>
                </a:r>
                <a:endParaRPr lang="ru-RU" sz="4400" b="1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3" y="3167973"/>
                <a:ext cx="4600911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5298" t="-15873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55892" y="1511467"/>
                <a:ext cx="2783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:r>
                  <a:rPr lang="en-US" sz="2800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x²</a:t>
                </a:r>
                <a:endParaRPr lang="ru-RU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892" y="1511467"/>
                <a:ext cx="278307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376"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67544" y="15293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Уравнение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вадратичной параболы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3528" y="32552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сдвинутой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параболы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99592" y="5081707"/>
            <a:ext cx="3376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сдвиг по оси Ох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(сдвиг вспомогательной оси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относительно основной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960310" y="5238177"/>
            <a:ext cx="3374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сдвиг по оси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(сдвиг вспомогательной оси Х относительно основной)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 flipH="1">
                <a:off x="4634760" y="3215246"/>
                <a:ext cx="651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34760" y="3215246"/>
                <a:ext cx="65110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 rot="10584808" flipV="1">
                <a:off x="5361669" y="3119164"/>
                <a:ext cx="10805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sz="4400" b="1" i="1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84808" flipV="1">
                <a:off x="5361669" y="3119164"/>
                <a:ext cx="1080523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Выноска 1 126"/>
          <p:cNvSpPr/>
          <p:nvPr/>
        </p:nvSpPr>
        <p:spPr>
          <a:xfrm rot="10800000" flipH="1">
            <a:off x="899592" y="5128596"/>
            <a:ext cx="3487933" cy="1160855"/>
          </a:xfrm>
          <a:prstGeom prst="borderCallout1">
            <a:avLst>
              <a:gd name="adj1" fmla="val 97000"/>
              <a:gd name="adj2" fmla="val 12509"/>
              <a:gd name="adj3" fmla="val 214777"/>
              <a:gd name="adj4" fmla="val 116310"/>
            </a:avLst>
          </a:prstGeom>
          <a:solidFill>
            <a:schemeClr val="accent2">
              <a:alpha val="2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Выноска 1 128"/>
          <p:cNvSpPr/>
          <p:nvPr/>
        </p:nvSpPr>
        <p:spPr>
          <a:xfrm>
            <a:off x="4900588" y="5128596"/>
            <a:ext cx="3283493" cy="1232589"/>
          </a:xfrm>
          <a:prstGeom prst="borderCallout1">
            <a:avLst>
              <a:gd name="adj1" fmla="val -87"/>
              <a:gd name="adj2" fmla="val 11220"/>
              <a:gd name="adj3" fmla="val -108645"/>
              <a:gd name="adj4" fmla="val 36186"/>
            </a:avLst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660" r="49557"/>
          <a:stretch/>
        </p:blipFill>
        <p:spPr>
          <a:xfrm>
            <a:off x="6223673" y="1255814"/>
            <a:ext cx="2895766" cy="3660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5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0"/>
    </mc:Choice>
    <mc:Fallback xmlns="">
      <p:transition spd="slow" advTm="4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531E-6 L -0.09775 0.0835 C -0.1191 0.10108 -0.15018 0.12375 -0.18542 0.13694 C -0.22552 0.15706 -0.25834 0.16886 -0.28229 0.1714 L -0.39653 0.19107 " pathEditMode="relative" rAng="-1190143" ptsTypes="FffFF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1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0.00532 L -0.0401 0.06153 C -0.04809 0.07194 -0.05538 0.09183 -0.0651 0.11219 C -0.07257 0.1374 -0.07899 0.15614 -0.08072 0.17187 L -0.08906 0.23941 " pathEditMode="relative" rAng="-68636433" ptsTypes="FffFF">
                                      <p:cBhvr>
                                        <p:cTn id="4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11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115" grpId="0"/>
      <p:bldP spid="124" grpId="0"/>
      <p:bldP spid="124" grpId="1"/>
      <p:bldP spid="126" grpId="0"/>
      <p:bldP spid="126" grpId="1"/>
      <p:bldP spid="127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660" r="49557"/>
          <a:stretch/>
        </p:blipFill>
        <p:spPr>
          <a:xfrm>
            <a:off x="4862126" y="1484784"/>
            <a:ext cx="4281874" cy="425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654" y="1628800"/>
                <a:ext cx="4385361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r>
                  <a:rPr lang="en-US" sz="21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1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(x)=</a:t>
                </a:r>
                <a:r>
                  <a:rPr lang="en-US" sz="2100" b="1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1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(x-m)²+n</a:t>
                </a:r>
                <a:r>
                  <a:rPr lang="en-US" sz="21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1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-координаты                                     вершины 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параболы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(x-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(-4))²+(-3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4)²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А(-3; -2)                                               -2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- 3+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4)²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отсюда  а =1</a:t>
                </a:r>
                <a:endParaRPr lang="en-US" sz="21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-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- 3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1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1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4)²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lvl="1"/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f(1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)=(1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+4)²-3</a:t>
                </a:r>
                <a:r>
                  <a:rPr lang="en-US" sz="21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1"/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ru-RU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</a:t>
                </a:r>
                <a:r>
                  <a:rPr lang="en-US" sz="21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1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193</a:t>
                </a:r>
                <a:endParaRPr lang="ru-RU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4" y="1628800"/>
                <a:ext cx="4385361" cy="4339650"/>
              </a:xfrm>
              <a:prstGeom prst="rect">
                <a:avLst/>
              </a:prstGeom>
              <a:blipFill rotWithShape="0">
                <a:blip r:embed="rId4"/>
                <a:stretch>
                  <a:fillRect l="-1667" t="-843" r="-19861" b="-2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5775582" y="3611915"/>
            <a:ext cx="25381" cy="10345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830143" y="4646488"/>
            <a:ext cx="126213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6084168" y="4259376"/>
            <a:ext cx="34289" cy="342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3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6779"/>
                <a:ext cx="9144000" cy="1069514"/>
              </a:xfrm>
            </p:spPr>
            <p:txBody>
              <a:bodyPr/>
              <a:lstStyle/>
              <a:p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3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рисунке изображен график функции                                                  </a:t>
                </a:r>
                <a:b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sz="2400" i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x²+bx+c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 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-целые.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</a:t>
                </a:r>
                <a:b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Найдите значение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f(1</a:t>
                </a:r>
                <a:r>
                  <a:rPr lang="ru-RU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(первый способ)</a:t>
                </a:r>
                <a:endParaRPr lang="ru-RU" dirty="0"/>
              </a:p>
            </p:txBody>
          </p:sp>
        </mc:Choice>
        <mc:Fallback xmlns="">
          <p:sp>
            <p:nvSpPr>
              <p:cNvPr id="14" name="Заголовок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6779"/>
                <a:ext cx="9144000" cy="1069514"/>
              </a:xfrm>
              <a:blipFill rotWithShape="0">
                <a:blip r:embed="rId5"/>
                <a:stretch>
                  <a:fillRect l="-200" t="-10286" r="-22133" b="-18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7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660" r="49557"/>
          <a:stretch/>
        </p:blipFill>
        <p:spPr>
          <a:xfrm>
            <a:off x="4898076" y="1398570"/>
            <a:ext cx="3956295" cy="4254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1519" y="1132764"/>
                <a:ext cx="4961926" cy="47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Определим точки,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принадлежащие графику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данной функции: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</a:t>
                </a:r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(-3; -2);  (-2;1); (-4;-3)</a:t>
                </a:r>
              </a:p>
              <a:p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Подставим координаты                                    в формулу, получим систему:</a:t>
                </a:r>
                <a:endParaRPr lang="ru-RU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  <m:r>
                            <m:rPr>
                              <m:nor/>
                            </m:rPr>
                            <a:rPr lang="ru-RU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2, 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− 2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ru-RU" sz="2400" b="1" i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− 3</m:t>
                          </m:r>
                          <m:r>
                            <m:rPr>
                              <m:nor/>
                            </m:rPr>
                            <a:rPr lang="ru-RU" sz="2400" b="1" i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eqArr>
                    </m:oMath>
                  </m:oMathPara>
                </a14:m>
                <a:endParaRPr lang="ru-RU" sz="2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Решим систему,  получим:</a:t>
                </a:r>
              </a:p>
              <a:p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=1,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b=8, c=13</a:t>
                </a:r>
                <a:endParaRPr lang="ru-RU" sz="2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f(1</a:t>
                </a:r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ru-RU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24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193</a:t>
                </a:r>
                <a:endParaRPr lang="ru-RU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32764"/>
                <a:ext cx="4961926" cy="4785875"/>
              </a:xfrm>
              <a:prstGeom prst="rect">
                <a:avLst/>
              </a:prstGeom>
              <a:blipFill>
                <a:blip r:embed="rId5"/>
                <a:stretch>
                  <a:fillRect l="-1843" t="-1019" r="-28256" b="-1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6012160" y="4149080"/>
            <a:ext cx="72008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3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6779"/>
                <a:ext cx="9144000" cy="1069514"/>
              </a:xfrm>
            </p:spPr>
            <p:txBody>
              <a:bodyPr/>
              <a:lstStyle/>
              <a:p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рисунке изображен график функции                                                        </a:t>
                </a:r>
                <a:b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sz="2400" i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x²+bx+c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 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-целые. 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</a:t>
                </a:r>
                <a:b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Найдите значение 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f(1</a:t>
                </a:r>
                <a:r>
                  <a:rPr lang="ru-RU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  (второй способ)</a:t>
                </a:r>
                <a:endParaRPr lang="ru-RU" dirty="0"/>
              </a:p>
            </p:txBody>
          </p:sp>
        </mc:Choice>
        <mc:Fallback xmlns="">
          <p:sp>
            <p:nvSpPr>
              <p:cNvPr id="14" name="Заголовок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6779"/>
                <a:ext cx="9144000" cy="1069514"/>
              </a:xfrm>
              <a:blipFill rotWithShape="0">
                <a:blip r:embed="rId6"/>
                <a:stretch>
                  <a:fillRect l="-200" t="-10286" r="-27133" b="-18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 flipH="1" flipV="1">
            <a:off x="6300192" y="3212976"/>
            <a:ext cx="72008" cy="7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5724127" y="4509120"/>
            <a:ext cx="7200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1547022" y="3837348"/>
            <a:ext cx="340866" cy="9127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Гиперболы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079" y="3167973"/>
                <a:ext cx="5184576" cy="126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4400" b="1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79" y="3167973"/>
                <a:ext cx="5184576" cy="12632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83524" y="1359847"/>
                <a:ext cx="3118542" cy="126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24" y="1359847"/>
                <a:ext cx="3118542" cy="12632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323528" y="15293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Уравнение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гиперболы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2260557" y="1099050"/>
            <a:ext cx="3427722" cy="2496644"/>
            <a:chOff x="5508104" y="908976"/>
            <a:chExt cx="3427722" cy="2496644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508104" y="908976"/>
              <a:ext cx="3427722" cy="2496644"/>
              <a:chOff x="251520" y="405277"/>
              <a:chExt cx="7993682" cy="5977639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251520" y="620686"/>
                <a:ext cx="7993682" cy="5762230"/>
                <a:chOff x="250726" y="548678"/>
                <a:chExt cx="7993682" cy="5762230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251520" y="548680"/>
                  <a:ext cx="7992888" cy="5762228"/>
                  <a:chOff x="251520" y="548680"/>
                  <a:chExt cx="7992888" cy="5762228"/>
                </a:xfrm>
              </p:grpSpPr>
              <p:cxnSp>
                <p:nvCxnSpPr>
                  <p:cNvPr id="94" name="Прямая со стрелкой 93"/>
                  <p:cNvCxnSpPr/>
                  <p:nvPr/>
                </p:nvCxnSpPr>
                <p:spPr>
                  <a:xfrm>
                    <a:off x="251520" y="3429000"/>
                    <a:ext cx="7920880" cy="158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>
                    <a:off x="251520" y="270892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>
                    <a:off x="251520" y="1988840"/>
                    <a:ext cx="7848872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>
                    <a:off x="251520" y="126876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Прямая соединительная линия 97"/>
                  <p:cNvCxnSpPr/>
                  <p:nvPr/>
                </p:nvCxnSpPr>
                <p:spPr>
                  <a:xfrm>
                    <a:off x="251520" y="558924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>
                    <a:off x="251520" y="594928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323528" y="630932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>
                    <a:off x="251520" y="450912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>
                    <a:off x="251520" y="486916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Прямая соединительная линия 102"/>
                  <p:cNvCxnSpPr/>
                  <p:nvPr/>
                </p:nvCxnSpPr>
                <p:spPr>
                  <a:xfrm>
                    <a:off x="251520" y="522920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Прямая соединительная линия 103"/>
                  <p:cNvCxnSpPr/>
                  <p:nvPr/>
                </p:nvCxnSpPr>
                <p:spPr>
                  <a:xfrm>
                    <a:off x="251520" y="306896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Прямая соединительная линия 104"/>
                  <p:cNvCxnSpPr/>
                  <p:nvPr/>
                </p:nvCxnSpPr>
                <p:spPr>
                  <a:xfrm>
                    <a:off x="251520" y="378904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Прямая соединительная линия 105"/>
                  <p:cNvCxnSpPr/>
                  <p:nvPr/>
                </p:nvCxnSpPr>
                <p:spPr>
                  <a:xfrm>
                    <a:off x="251520" y="414908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>
                    <a:off x="251520" y="162880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251520" y="90872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Прямая соединительная линия 108"/>
                  <p:cNvCxnSpPr/>
                  <p:nvPr/>
                </p:nvCxnSpPr>
                <p:spPr>
                  <a:xfrm>
                    <a:off x="251520" y="234888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>
                    <a:off x="251520" y="548680"/>
                    <a:ext cx="7920880" cy="1588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 стрелкой 110"/>
                  <p:cNvCxnSpPr/>
                  <p:nvPr/>
                </p:nvCxnSpPr>
                <p:spPr>
                  <a:xfrm rot="5400000" flipH="1" flipV="1">
                    <a:off x="971600" y="3429000"/>
                    <a:ext cx="5760640" cy="158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5400000" flipH="1" flipV="1">
                  <a:off x="-2628800" y="3429000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5400000" flipH="1" flipV="1">
                  <a:off x="205251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rot="5400000" flipH="1" flipV="1">
                  <a:off x="241255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rot="5400000" flipH="1" flipV="1">
                  <a:off x="277259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rot="5400000" flipH="1" flipV="1">
                  <a:off x="313263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rot="5400000" flipH="1" flipV="1">
                  <a:off x="349267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rot="5400000" flipH="1" flipV="1">
                  <a:off x="385271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 rot="5400000" flipH="1" flipV="1">
                  <a:off x="421275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 rot="5400000" flipH="1" flipV="1">
                  <a:off x="457279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rot="5400000" flipH="1" flipV="1">
                  <a:off x="493283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rot="5400000" flipH="1" flipV="1">
                  <a:off x="529287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 rot="5400000" flipH="1" flipV="1">
                  <a:off x="25231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 rot="5400000" flipH="1" flipV="1">
                  <a:off x="61235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rot="5400000" flipH="1" flipV="1">
                  <a:off x="133243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rot="5400000" flipH="1" flipV="1">
                  <a:off x="1692474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rot="5400000" flipH="1" flipV="1">
                  <a:off x="-1187846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rot="5400000" flipH="1" flipV="1">
                  <a:off x="-827806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rot="5400000" flipH="1" flipV="1">
                  <a:off x="-467766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rot="5400000" flipH="1" flipV="1">
                  <a:off x="-107726" y="3428205"/>
                  <a:ext cx="5760641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rot="5400000" flipH="1" flipV="1">
                  <a:off x="-2267966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 rot="5400000" flipH="1" flipV="1">
                  <a:off x="-1907926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 rot="5400000" flipH="1" flipV="1">
                  <a:off x="-1547886" y="3428206"/>
                  <a:ext cx="5760640" cy="15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/>
              <p:cNvSpPr txBox="1"/>
              <p:nvPr/>
            </p:nvSpPr>
            <p:spPr>
              <a:xfrm>
                <a:off x="3172389" y="405277"/>
                <a:ext cx="504058" cy="73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i="1" dirty="0" smtClean="0"/>
                  <a:t>У</a:t>
                </a:r>
                <a:endParaRPr lang="ru-RU" sz="1400" i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779911" y="3356993"/>
                <a:ext cx="504848" cy="73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i="1" dirty="0" smtClean="0"/>
                  <a:t>О</a:t>
                </a:r>
                <a:endParaRPr lang="ru-RU" sz="1400" i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459710" y="3659501"/>
                <a:ext cx="641475" cy="73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i="1" dirty="0"/>
                  <a:t>Х</a:t>
                </a:r>
              </a:p>
            </p:txBody>
          </p:sp>
        </p:grpSp>
        <p:sp>
          <p:nvSpPr>
            <p:cNvPr id="113" name="Полилиния 112"/>
            <p:cNvSpPr/>
            <p:nvPr/>
          </p:nvSpPr>
          <p:spPr>
            <a:xfrm>
              <a:off x="7164280" y="1287262"/>
              <a:ext cx="967666" cy="834501"/>
            </a:xfrm>
            <a:custGeom>
              <a:avLst/>
              <a:gdLst>
                <a:gd name="connsiteX0" fmla="*/ 0 w 967666"/>
                <a:gd name="connsiteY0" fmla="*/ 0 h 834501"/>
                <a:gd name="connsiteX1" fmla="*/ 35510 w 967666"/>
                <a:gd name="connsiteY1" fmla="*/ 177554 h 834501"/>
                <a:gd name="connsiteX2" fmla="*/ 195308 w 967666"/>
                <a:gd name="connsiteY2" fmla="*/ 621437 h 834501"/>
                <a:gd name="connsiteX3" fmla="*/ 514904 w 967666"/>
                <a:gd name="connsiteY3" fmla="*/ 772357 h 834501"/>
                <a:gd name="connsiteX4" fmla="*/ 967666 w 967666"/>
                <a:gd name="connsiteY4" fmla="*/ 834501 h 83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666" h="834501">
                  <a:moveTo>
                    <a:pt x="0" y="0"/>
                  </a:moveTo>
                  <a:cubicBezTo>
                    <a:pt x="1479" y="36990"/>
                    <a:pt x="2959" y="73981"/>
                    <a:pt x="35510" y="177554"/>
                  </a:cubicBezTo>
                  <a:cubicBezTo>
                    <a:pt x="68061" y="281127"/>
                    <a:pt x="115409" y="522303"/>
                    <a:pt x="195308" y="621437"/>
                  </a:cubicBezTo>
                  <a:cubicBezTo>
                    <a:pt x="275207" y="720571"/>
                    <a:pt x="386178" y="736846"/>
                    <a:pt x="514904" y="772357"/>
                  </a:cubicBezTo>
                  <a:cubicBezTo>
                    <a:pt x="643630" y="807868"/>
                    <a:pt x="805648" y="821184"/>
                    <a:pt x="967666" y="834501"/>
                  </a:cubicBezTo>
                </a:path>
              </a:pathLst>
            </a:cu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 rot="10800000">
              <a:off x="6054619" y="2333472"/>
              <a:ext cx="885423" cy="834501"/>
            </a:xfrm>
            <a:custGeom>
              <a:avLst/>
              <a:gdLst>
                <a:gd name="connsiteX0" fmla="*/ 0 w 967666"/>
                <a:gd name="connsiteY0" fmla="*/ 0 h 834501"/>
                <a:gd name="connsiteX1" fmla="*/ 35510 w 967666"/>
                <a:gd name="connsiteY1" fmla="*/ 177554 h 834501"/>
                <a:gd name="connsiteX2" fmla="*/ 195308 w 967666"/>
                <a:gd name="connsiteY2" fmla="*/ 621437 h 834501"/>
                <a:gd name="connsiteX3" fmla="*/ 514904 w 967666"/>
                <a:gd name="connsiteY3" fmla="*/ 772357 h 834501"/>
                <a:gd name="connsiteX4" fmla="*/ 967666 w 967666"/>
                <a:gd name="connsiteY4" fmla="*/ 834501 h 83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666" h="834501">
                  <a:moveTo>
                    <a:pt x="0" y="0"/>
                  </a:moveTo>
                  <a:cubicBezTo>
                    <a:pt x="1479" y="36990"/>
                    <a:pt x="2959" y="73981"/>
                    <a:pt x="35510" y="177554"/>
                  </a:cubicBezTo>
                  <a:cubicBezTo>
                    <a:pt x="68061" y="281127"/>
                    <a:pt x="115409" y="522303"/>
                    <a:pt x="195308" y="621437"/>
                  </a:cubicBezTo>
                  <a:cubicBezTo>
                    <a:pt x="275207" y="720571"/>
                    <a:pt x="386178" y="736846"/>
                    <a:pt x="514904" y="772357"/>
                  </a:cubicBezTo>
                  <a:cubicBezTo>
                    <a:pt x="643630" y="807868"/>
                    <a:pt x="805648" y="821184"/>
                    <a:pt x="967666" y="834501"/>
                  </a:cubicBezTo>
                </a:path>
              </a:pathLst>
            </a:cu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23528" y="32552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сдвинутой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гиперболы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99592" y="5081707"/>
            <a:ext cx="3376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сдвиг по оси Ох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(сдвиг вспомогательной оси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относительно основной)  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960310" y="5238177"/>
            <a:ext cx="3374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сдвиг по оси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(сдвиг вспомогательной оси Х относительно основной)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882979" y="3799588"/>
                <a:ext cx="6559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C0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9" y="3799588"/>
                <a:ext cx="655949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897116" y="3423262"/>
                <a:ext cx="5982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4400" b="1" i="1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16" y="3423262"/>
                <a:ext cx="598241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Выноска 1 126"/>
          <p:cNvSpPr/>
          <p:nvPr/>
        </p:nvSpPr>
        <p:spPr>
          <a:xfrm rot="10800000">
            <a:off x="933309" y="5290192"/>
            <a:ext cx="3376776" cy="1223144"/>
          </a:xfrm>
          <a:prstGeom prst="borderCallout1">
            <a:avLst>
              <a:gd name="adj1" fmla="val 97000"/>
              <a:gd name="adj2" fmla="val 12509"/>
              <a:gd name="adj3" fmla="val 168323"/>
              <a:gd name="adj4" fmla="val -28887"/>
            </a:avLst>
          </a:prstGeom>
          <a:solidFill>
            <a:schemeClr val="accent2">
              <a:alpha val="2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Выноска 1 128"/>
          <p:cNvSpPr/>
          <p:nvPr/>
        </p:nvSpPr>
        <p:spPr>
          <a:xfrm flipH="1">
            <a:off x="4882978" y="5376002"/>
            <a:ext cx="3814165" cy="1196963"/>
          </a:xfrm>
          <a:prstGeom prst="borderCallout1">
            <a:avLst>
              <a:gd name="adj1" fmla="val -87"/>
              <a:gd name="adj2" fmla="val 11220"/>
              <a:gd name="adj3" fmla="val -106586"/>
              <a:gd name="adj4" fmla="val 66614"/>
            </a:avLst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8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0"/>
    </mc:Choice>
    <mc:Fallback xmlns="">
      <p:transition spd="slow" advTm="4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0324E-6 L 0.36458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8531E-6 L -0.09775 0.0835 C -0.1191 0.10108 -0.15018 0.12375 -0.18542 0.13694 C -0.22552 0.15706 -0.25834 0.16886 -0.28229 0.1714 L -0.39653 0.19107 " pathEditMode="relative" rAng="-1190143" ptsTypes="FffFF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1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0.00532 L -0.0401 0.06153 C -0.04809 0.07194 -0.05538 0.09183 -0.0651 0.11219 C -0.07257 0.1374 -0.07899 0.15614 -0.08072 0.17187 L -0.08906 0.23941 " pathEditMode="relative" rAng="-68636433" ptsTypes="FffFF">
                                      <p:cBhvr>
                                        <p:cTn id="4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11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115" grpId="0"/>
      <p:bldP spid="124" grpId="0"/>
      <p:bldP spid="124" grpId="1"/>
      <p:bldP spid="126" grpId="0"/>
      <p:bldP spid="126" grpId="1"/>
      <p:bldP spid="127" grpId="0" animBg="1"/>
      <p:bldP spid="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6779"/>
            <a:ext cx="9143999" cy="10695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         </a:t>
            </a:r>
            <a:r>
              <a:rPr lang="ru-RU" dirty="0" smtClean="0">
                <a:solidFill>
                  <a:srgbClr val="FFFF00"/>
                </a:solidFill>
              </a:rPr>
              <a:t>Функция обратной                                                                                    </a:t>
            </a:r>
            <a:r>
              <a:rPr lang="ru-RU" sz="3100" dirty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       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пропорциональности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64076"/>
            <a:ext cx="4824536" cy="3205084"/>
          </a:xfrm>
        </p:spPr>
      </p:pic>
      <p:sp>
        <p:nvSpPr>
          <p:cNvPr id="7" name="Объект 6"/>
          <p:cNvSpPr>
            <a:spLocks noGrp="1"/>
          </p:cNvSpPr>
          <p:nvPr>
            <p:ph idx="10"/>
          </p:nvPr>
        </p:nvSpPr>
        <p:spPr>
          <a:xfrm>
            <a:off x="251520" y="1354732"/>
            <a:ext cx="3960440" cy="4536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1)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а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График          исходной функции смещен на  1 единицу вверх,  а=1.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точки (3;2) подставим в формулу: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=3;   f(x)=                    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endParaRPr 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f(-12)= 0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                                                     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990823" y="3446638"/>
          <a:ext cx="12049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Уравнение" r:id="rId4" imgW="571320" imgH="393480" progId="Equation.3">
                  <p:embed/>
                </p:oleObj>
              </mc:Choice>
              <mc:Fallback>
                <p:oleObj name="Уравнение" r:id="rId4" imgW="57132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823" y="3446638"/>
                        <a:ext cx="1204913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2387340" y="4077072"/>
          <a:ext cx="6969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Уравнение" r:id="rId6" imgW="330120" imgH="393480" progId="Equation.3">
                  <p:embed/>
                </p:oleObj>
              </mc:Choice>
              <mc:Fallback>
                <p:oleObj name="Уравнение" r:id="rId6" imgW="330120" imgH="393480" progId="Equation.3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340" y="4077072"/>
                        <a:ext cx="696912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0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8" y="1736221"/>
            <a:ext cx="3060940" cy="27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50223" y="647264"/>
            <a:ext cx="3591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75955" y="3460294"/>
            <a:ext cx="91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0355" y="258639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924944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   b = - 3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304718" y="2970312"/>
            <a:ext cx="13426" cy="5194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0" y="3388350"/>
            <a:ext cx="111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  c = 2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779389" y="3190301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9828" y="4004879"/>
                <a:ext cx="4607606" cy="1426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000" b="1" i="1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endParaRPr lang="ru-RU" sz="2000" b="1" i="1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r>
                  <a:rPr lang="ru-RU" sz="2000" b="1" i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3)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 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ru-RU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   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 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ru-RU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ru-RU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;       </m:t>
                    </m:r>
                  </m:oMath>
                </a14:m>
                <a:endParaRPr lang="ru-RU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4004879"/>
                <a:ext cx="4607606" cy="1426224"/>
              </a:xfrm>
              <a:prstGeom prst="rect">
                <a:avLst/>
              </a:prstGeom>
              <a:blipFill rotWithShape="0">
                <a:blip r:embed="rId5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20015" y="4653136"/>
                <a:ext cx="2265300" cy="128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ru-RU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15" y="4653136"/>
                <a:ext cx="2265300" cy="12861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644008" y="483780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уравнение заданной гиперболы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7139" y="5380184"/>
                <a:ext cx="4668394" cy="128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0070C0"/>
                    </a:solidFill>
                    <a:latin typeface="Cambria Math"/>
                  </a:rPr>
                  <a:t>                                                                       -</a:t>
                </a:r>
              </a:p>
              <a:p>
                <a:endParaRPr lang="ru-RU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𝟏𝟑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39" y="5380184"/>
                <a:ext cx="4668394" cy="1286121"/>
              </a:xfrm>
              <a:prstGeom prst="rect">
                <a:avLst/>
              </a:prstGeom>
              <a:blipFill rotWithShape="0">
                <a:blip r:embed="rId7"/>
                <a:stretch>
                  <a:fillRect t="-2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682866" y="5801445"/>
            <a:ext cx="176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2,1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50223" y="3775072"/>
                <a:ext cx="3137606" cy="61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1 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ru-RU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23" y="3775072"/>
                <a:ext cx="3137606" cy="6194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477624" y="2002006"/>
            <a:ext cx="42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588517"/>
            <a:ext cx="6635080" cy="4606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1" y="3244334"/>
            <a:ext cx="85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(2;1)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25509"/>
                <a:ext cx="7787208" cy="810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Задание </m:t>
                    </m:r>
                    <m:r>
                      <m:rPr>
                        <m:nor/>
                      </m:rPr>
                      <a:rPr lang="ru-RU" sz="2000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ru-RU" sz="2000" b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ru-RU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На рисунке изображён график функции вида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ru-RU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          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 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/>
                          </a:rPr>
                          <m:t>𝐚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/>
                          </a:rPr>
                          <m:t>𝐛</m:t>
                        </m:r>
                      </m:den>
                    </m:f>
                    <m:r>
                      <a:rPr lang="en-US" sz="2000" b="1" i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/>
                      </a:rPr>
                      <m:t>𝐜</m:t>
                    </m:r>
                    <m:r>
                      <m:rPr>
                        <m:nor/>
                      </m:rPr>
                      <a:rPr lang="ru-RU" sz="2000" b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где числа 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 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и 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 — целые. Найдите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f(13)</a:t>
                </a:r>
                <a:endPara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509"/>
                <a:ext cx="7787208" cy="810671"/>
              </a:xfrm>
              <a:prstGeom prst="rect">
                <a:avLst/>
              </a:prstGeom>
              <a:blipFill rotWithShape="0">
                <a:blip r:embed="rId9"/>
                <a:stretch>
                  <a:fillRect l="-313" b="-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11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03"/>
    </mc:Choice>
    <mc:Fallback xmlns="">
      <p:transition spd="slow" advTm="107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/>
      <p:bldP spid="35" grpId="0" animBg="1"/>
      <p:bldP spid="39" grpId="0"/>
      <p:bldP spid="40" grpId="0"/>
      <p:bldP spid="45" grpId="0"/>
      <p:bldP spid="42" grpId="0"/>
      <p:bldP spid="4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69514"/>
          </a:xfrm>
        </p:spPr>
        <p:txBody>
          <a:bodyPr/>
          <a:lstStyle/>
          <a:p>
            <a:r>
              <a:rPr lang="ru-RU" sz="3200" i="1" dirty="0" smtClean="0"/>
              <a:t>Задание 5</a:t>
            </a:r>
            <a:r>
              <a:rPr lang="ru-RU" sz="3600" dirty="0" smtClean="0"/>
              <a:t>.</a:t>
            </a:r>
            <a:r>
              <a:rPr lang="ru-RU" sz="3600" dirty="0" smtClean="0">
                <a:solidFill>
                  <a:srgbClr val="FFFF00"/>
                </a:solidFill>
              </a:rPr>
              <a:t> Логарифмическая функция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16796"/>
            <a:ext cx="5715000" cy="2664296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2136339"/>
            <a:ext cx="28083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1)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         исходной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смещен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влево,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подставим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формулу: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2;                       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f(11)= 4                                                     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55661"/>
              </p:ext>
            </p:extLst>
          </p:nvPr>
        </p:nvGraphicFramePr>
        <p:xfrm>
          <a:off x="606418" y="4221088"/>
          <a:ext cx="20605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Уравнение" r:id="rId4" imgW="977760" imgH="228600" progId="Equation.3">
                  <p:embed/>
                </p:oleObj>
              </mc:Choice>
              <mc:Fallback>
                <p:oleObj name="Уравнение" r:id="rId4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8" y="4221088"/>
                        <a:ext cx="206057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56304"/>
              </p:ext>
            </p:extLst>
          </p:nvPr>
        </p:nvGraphicFramePr>
        <p:xfrm>
          <a:off x="1088379" y="4588412"/>
          <a:ext cx="24082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Уравнение" r:id="rId6" imgW="1143000" imgH="215640" progId="Equation.3">
                  <p:embed/>
                </p:oleObj>
              </mc:Choice>
              <mc:Fallback>
                <p:oleObj name="Уравнение" r:id="rId6" imgW="1143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79" y="4588412"/>
                        <a:ext cx="2408238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6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  </a:t>
            </a:r>
            <a:r>
              <a:rPr lang="ru-RU" sz="3200" i="1" dirty="0">
                <a:solidFill>
                  <a:srgbClr val="FFFF00"/>
                </a:solidFill>
              </a:rPr>
              <a:t> </a:t>
            </a:r>
            <a:r>
              <a:rPr lang="ru-RU" sz="3200" i="1" dirty="0" smtClean="0">
                <a:solidFill>
                  <a:srgbClr val="FFFF00"/>
                </a:solidFill>
              </a:rPr>
              <a:t> </a:t>
            </a:r>
            <a:r>
              <a:rPr lang="ru-RU" sz="3200" i="1" dirty="0" smtClean="0"/>
              <a:t>Задание 6.</a:t>
            </a:r>
            <a:r>
              <a:rPr lang="ru-RU" sz="3200" i="1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Показательная функция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210944" cy="3024336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997839"/>
            <a:ext cx="30963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1)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                                    исходной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смещен на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единицы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точки (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подставим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формулу: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а=2, 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5</a:t>
            </a:r>
            <a:endParaRPr lang="ru-RU" sz="2400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59263"/>
              </p:ext>
            </p:extLst>
          </p:nvPr>
        </p:nvGraphicFramePr>
        <p:xfrm>
          <a:off x="755576" y="3981730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Уравнение" r:id="rId4" imgW="596880" imgH="203040" progId="Equation.3">
                  <p:embed/>
                </p:oleObj>
              </mc:Choice>
              <mc:Fallback>
                <p:oleObj name="Уравнение" r:id="rId4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81730"/>
                        <a:ext cx="1257300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37378"/>
              </p:ext>
            </p:extLst>
          </p:nvPr>
        </p:nvGraphicFramePr>
        <p:xfrm>
          <a:off x="1130226" y="4509120"/>
          <a:ext cx="1765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Уравнение" r:id="rId6" imgW="838080" imgH="228600" progId="Equation.3">
                  <p:embed/>
                </p:oleObj>
              </mc:Choice>
              <mc:Fallback>
                <p:oleObj name="Уравнение" r:id="rId6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26" y="4509120"/>
                        <a:ext cx="1765300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10695"/>
              </p:ext>
            </p:extLst>
          </p:nvPr>
        </p:nvGraphicFramePr>
        <p:xfrm>
          <a:off x="542851" y="4974943"/>
          <a:ext cx="1470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Уравнение" r:id="rId8" imgW="698400" imgH="203040" progId="Equation.3">
                  <p:embed/>
                </p:oleObj>
              </mc:Choice>
              <mc:Fallback>
                <p:oleObj name="Уравнение" r:id="rId8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1" y="4974943"/>
                        <a:ext cx="1470025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3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"/>
            <a:ext cx="7668344" cy="1069514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Изменения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75656" y="1069515"/>
            <a:ext cx="7560840" cy="5527837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Профильная математика</a:t>
            </a:r>
          </a:p>
          <a:p>
            <a:r>
              <a:rPr lang="ru-RU" sz="1600" b="1" dirty="0" smtClean="0"/>
              <a:t>1) Убрали </a:t>
            </a:r>
            <a:r>
              <a:rPr lang="ru-RU" sz="1600" b="1" dirty="0"/>
              <a:t>задания 1 и 2, проверяющие умение </a:t>
            </a:r>
            <a:r>
              <a:rPr lang="ru-RU" sz="1600" b="1" dirty="0" smtClean="0"/>
              <a:t>использовать            </a:t>
            </a:r>
            <a:r>
              <a:rPr lang="ru-RU" sz="1600" b="1" dirty="0"/>
              <a:t>приобретенные знания и умения в практической и повседневной </a:t>
            </a:r>
            <a:r>
              <a:rPr lang="ru-RU" sz="1600" b="1" dirty="0" smtClean="0"/>
              <a:t>  жизни</a:t>
            </a:r>
            <a:r>
              <a:rPr lang="ru-RU" sz="1600" b="1" dirty="0"/>
              <a:t>.</a:t>
            </a:r>
          </a:p>
          <a:p>
            <a:r>
              <a:rPr lang="ru-RU" sz="1600" b="1" dirty="0" smtClean="0"/>
              <a:t>2) Убрали </a:t>
            </a:r>
            <a:r>
              <a:rPr lang="ru-RU" sz="1600" b="1" dirty="0"/>
              <a:t>задание 3, проверяющее умение выполнять действия </a:t>
            </a:r>
            <a:r>
              <a:rPr lang="ru-RU" sz="1600" b="1" dirty="0" smtClean="0"/>
              <a:t>с                       геометрическими </a:t>
            </a:r>
            <a:r>
              <a:rPr lang="ru-RU" sz="1600" b="1" dirty="0"/>
              <a:t>фигурами, координатами и векторами.</a:t>
            </a:r>
          </a:p>
          <a:p>
            <a:r>
              <a:rPr lang="ru-RU" sz="1600" b="1" dirty="0" smtClean="0"/>
              <a:t>3) Добавили </a:t>
            </a:r>
            <a:r>
              <a:rPr lang="ru-RU" sz="1600" b="1" dirty="0"/>
              <a:t>задание 9, проверяющее умение выполнять действия с функциями.</a:t>
            </a:r>
          </a:p>
          <a:p>
            <a:r>
              <a:rPr lang="ru-RU" sz="1600" b="1" dirty="0" smtClean="0"/>
              <a:t>4) Добавили </a:t>
            </a:r>
            <a:r>
              <a:rPr lang="ru-RU" sz="1600" b="1" dirty="0"/>
              <a:t>задание 10, проверяющее умение моделировать </a:t>
            </a:r>
            <a:r>
              <a:rPr lang="ru-RU" sz="1600" b="1" dirty="0" smtClean="0"/>
              <a:t>        ситуации </a:t>
            </a:r>
            <a:r>
              <a:rPr lang="ru-RU" sz="1600" b="1" dirty="0"/>
              <a:t>на языке теории вероятностей и </a:t>
            </a:r>
            <a:r>
              <a:rPr lang="ru-RU" sz="1600" b="1" dirty="0" smtClean="0"/>
              <a:t>статистики,                                вычислять </a:t>
            </a:r>
            <a:r>
              <a:rPr lang="ru-RU" sz="1600" b="1" dirty="0"/>
              <a:t>в простейших случаях вероятности событий.</a:t>
            </a:r>
          </a:p>
          <a:p>
            <a:r>
              <a:rPr lang="ru-RU" sz="1600" b="1" dirty="0" smtClean="0"/>
              <a:t>5) В</a:t>
            </a:r>
            <a:r>
              <a:rPr lang="ru-RU" sz="1600" b="1" dirty="0"/>
              <a:t> задания повышенного уровня 13, проверяющего </a:t>
            </a:r>
            <a:r>
              <a:rPr lang="ru-RU" sz="1600" b="1" dirty="0" smtClean="0"/>
              <a:t>умение                        </a:t>
            </a:r>
            <a:r>
              <a:rPr lang="ru-RU" sz="1600" b="1" dirty="0"/>
              <a:t>выполнять действия с геометрическими фигурами, </a:t>
            </a:r>
            <a:r>
              <a:rPr lang="ru-RU" sz="1600" b="1" dirty="0" smtClean="0"/>
              <a:t>                       координатами и векторами</a:t>
            </a:r>
            <a:r>
              <a:rPr lang="ru-RU" sz="1600" b="1" dirty="0"/>
              <a:t>, максимальный балл стал равен 3.</a:t>
            </a:r>
          </a:p>
          <a:p>
            <a:r>
              <a:rPr lang="ru-RU" sz="1600" b="1" dirty="0" smtClean="0"/>
              <a:t>6) В</a:t>
            </a:r>
            <a:r>
              <a:rPr lang="ru-RU" sz="1600" b="1" dirty="0"/>
              <a:t> задании повышенного уровня 15, проверяющего </a:t>
            </a:r>
            <a:r>
              <a:rPr lang="ru-RU" sz="1600" b="1" dirty="0" smtClean="0"/>
              <a:t>умение         </a:t>
            </a:r>
            <a:r>
              <a:rPr lang="ru-RU" sz="1600" b="1" dirty="0"/>
              <a:t>использовать приобретённые знания и умения в практической </a:t>
            </a:r>
            <a:r>
              <a:rPr lang="ru-RU" sz="1600" b="1" dirty="0" smtClean="0"/>
              <a:t>      деятельности </a:t>
            </a:r>
            <a:r>
              <a:rPr lang="ru-RU" sz="1600" b="1" dirty="0"/>
              <a:t>и повседневной жизни, максимальный балл </a:t>
            </a:r>
            <a:r>
              <a:rPr lang="ru-RU" sz="1600" b="1" dirty="0" smtClean="0"/>
              <a:t>стал       </a:t>
            </a:r>
            <a:r>
              <a:rPr lang="ru-RU" sz="1600" b="1" dirty="0"/>
              <a:t>равен 2.</a:t>
            </a:r>
          </a:p>
          <a:p>
            <a:r>
              <a:rPr lang="ru-RU" sz="1600" b="1" dirty="0" smtClean="0"/>
              <a:t>7) Количество </a:t>
            </a:r>
            <a:r>
              <a:rPr lang="ru-RU" sz="1600" b="1" dirty="0"/>
              <a:t>заданий уменьшилось: с 19 до 18.</a:t>
            </a:r>
          </a:p>
          <a:p>
            <a:r>
              <a:rPr lang="ru-RU" sz="1600" b="1" dirty="0" smtClean="0"/>
              <a:t>8) Максимальный </a:t>
            </a:r>
            <a:r>
              <a:rPr lang="ru-RU" sz="1600" b="1" dirty="0"/>
              <a:t>балл за выполнение всей работы теперь равен </a:t>
            </a:r>
            <a:r>
              <a:rPr lang="ru-RU" sz="1600" b="1" dirty="0" smtClean="0"/>
              <a:t>31</a:t>
            </a:r>
            <a:endParaRPr lang="ru-RU" sz="1600" b="1" dirty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:r>
                  <a:rPr lang="ru-RU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вида 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sz="2800" i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cos(b</a:t>
                </a:r>
                <a:r>
                  <a:rPr lang="el-GR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)+d,</a:t>
                </a:r>
                <a:r>
                  <a:rPr lang="ru-RU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:br>
                  <a:rPr lang="ru-RU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 </a:t>
                </a:r>
                <a:r>
                  <a:rPr lang="ru-RU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ru-RU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-целые. ( Теория)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33" t="-571" b="-10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4392489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sz="1600" b="1" i="1" dirty="0" smtClean="0">
                <a:solidFill>
                  <a:srgbClr val="0070C0"/>
                </a:solidFill>
              </a:rPr>
              <a:t>Коэффициент </a:t>
            </a:r>
            <a:r>
              <a:rPr lang="en-US" sz="1600" b="1" i="1" dirty="0" smtClean="0">
                <a:solidFill>
                  <a:srgbClr val="C00000"/>
                </a:solidFill>
              </a:rPr>
              <a:t>d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показывает на сколько единиц и куда произошел         параллельный перенос графика тригонометрической функции вдоль     оси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Оу</a:t>
            </a:r>
            <a:r>
              <a:rPr lang="ru-RU" sz="1600" b="1" i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AutoNum type="arabicParenR"/>
            </a:pPr>
            <a:endParaRPr lang="ru-RU" sz="1600" b="1" i="1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AutoNum type="arabicParenR"/>
            </a:pPr>
            <a:r>
              <a:rPr lang="ru-RU" sz="1600" b="1" i="1" dirty="0" smtClean="0">
                <a:solidFill>
                  <a:srgbClr val="0070C0"/>
                </a:solidFill>
              </a:rPr>
              <a:t>Коэффициент </a:t>
            </a:r>
            <a:r>
              <a:rPr lang="ru-RU" sz="1600" b="1" i="1" dirty="0" smtClean="0">
                <a:solidFill>
                  <a:srgbClr val="C00000"/>
                </a:solidFill>
              </a:rPr>
              <a:t>с </a:t>
            </a:r>
            <a:r>
              <a:rPr lang="ru-RU" sz="1600" b="1" i="1" dirty="0">
                <a:solidFill>
                  <a:srgbClr val="0070C0"/>
                </a:solidFill>
              </a:rPr>
              <a:t>показывает на сколько единиц и куда </a:t>
            </a:r>
            <a:r>
              <a:rPr lang="ru-RU" sz="1600" b="1" i="1" dirty="0" smtClean="0">
                <a:solidFill>
                  <a:srgbClr val="0070C0"/>
                </a:solidFill>
              </a:rPr>
              <a:t>произошел            параллельный перенос графика </a:t>
            </a:r>
            <a:r>
              <a:rPr lang="ru-RU" sz="1600" b="1" i="1" dirty="0">
                <a:solidFill>
                  <a:srgbClr val="0070C0"/>
                </a:solidFill>
              </a:rPr>
              <a:t>тригонометрической функции вдоль </a:t>
            </a:r>
            <a:r>
              <a:rPr lang="ru-RU" sz="1600" b="1" i="1" dirty="0" smtClean="0">
                <a:solidFill>
                  <a:srgbClr val="0070C0"/>
                </a:solidFill>
              </a:rPr>
              <a:t>  оси Ох.</a:t>
            </a:r>
          </a:p>
          <a:p>
            <a:pPr marL="342900" indent="-342900">
              <a:buFont typeface="Arial" pitchFamily="34" charset="0"/>
              <a:buAutoNum type="arabicParenR"/>
            </a:pPr>
            <a:endParaRPr lang="ru-RU" sz="1600" b="1" i="1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AutoNum type="arabicParenR"/>
            </a:pPr>
            <a:r>
              <a:rPr lang="ru-RU" sz="1600" b="1" i="1" dirty="0" smtClean="0">
                <a:solidFill>
                  <a:srgbClr val="0070C0"/>
                </a:solidFill>
              </a:rPr>
              <a:t>Коэффициент  </a:t>
            </a:r>
            <a:r>
              <a:rPr lang="ru-RU" sz="1600" b="1" i="1" dirty="0" smtClean="0">
                <a:solidFill>
                  <a:srgbClr val="C00000"/>
                </a:solidFill>
              </a:rPr>
              <a:t>а </a:t>
            </a:r>
            <a:r>
              <a:rPr lang="ru-RU" sz="1600" b="1" i="1" dirty="0" smtClean="0">
                <a:solidFill>
                  <a:srgbClr val="0070C0"/>
                </a:solidFill>
              </a:rPr>
              <a:t>показывает амплитуду колебания графика                       функции (на сколько поднимается волна синусоиды).</a:t>
            </a:r>
          </a:p>
          <a:p>
            <a:pPr marL="342900" indent="-342900">
              <a:buFont typeface="Arial" pitchFamily="34" charset="0"/>
              <a:buAutoNum type="arabicParenR"/>
            </a:pPr>
            <a:endParaRPr lang="ru-RU" sz="1600" b="1" i="1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AutoNum type="arabicParenR"/>
            </a:pPr>
            <a:r>
              <a:rPr lang="ru-RU" sz="1600" b="1" i="1" dirty="0" smtClean="0">
                <a:solidFill>
                  <a:srgbClr val="0070C0"/>
                </a:solidFill>
              </a:rPr>
              <a:t>Коэффициент </a:t>
            </a:r>
            <a:r>
              <a:rPr lang="en-US" sz="1600" b="1" i="1" dirty="0" smtClean="0">
                <a:solidFill>
                  <a:srgbClr val="C00000"/>
                </a:solidFill>
              </a:rPr>
              <a:t>b </a:t>
            </a:r>
            <a:r>
              <a:rPr lang="ru-RU" sz="1600" b="1" i="1" dirty="0" smtClean="0">
                <a:solidFill>
                  <a:srgbClr val="0070C0"/>
                </a:solidFill>
              </a:rPr>
              <a:t>получаем, используя период функции. </a:t>
            </a:r>
            <a:r>
              <a:rPr lang="en-US" sz="1600" b="1" i="1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ru-RU" sz="1600" b="1" i="1" dirty="0" smtClean="0">
                <a:solidFill>
                  <a:srgbClr val="0070C0"/>
                </a:solidFill>
              </a:rPr>
              <a:t>(Период функции определяется длиной отрезка, соединяющего </a:t>
            </a:r>
            <a:r>
              <a:rPr lang="en-US" sz="1600" b="1" i="1" dirty="0" smtClean="0">
                <a:solidFill>
                  <a:srgbClr val="0070C0"/>
                </a:solidFill>
              </a:rPr>
              <a:t>                                              </a:t>
            </a:r>
            <a:r>
              <a:rPr lang="ru-RU" sz="1600" b="1" i="1" dirty="0" smtClean="0">
                <a:solidFill>
                  <a:srgbClr val="0070C0"/>
                </a:solidFill>
              </a:rPr>
              <a:t>соседние волны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ru-RU" sz="1600" b="1" i="1" smtClean="0">
                <a:solidFill>
                  <a:srgbClr val="0070C0"/>
                </a:solidFill>
              </a:rPr>
              <a:t>синусоиды</a:t>
            </a:r>
            <a:r>
              <a:rPr lang="ru-RU" sz="1600" b="1" i="1" dirty="0" smtClean="0">
                <a:solidFill>
                  <a:srgbClr val="0070C0"/>
                </a:solidFill>
              </a:rPr>
              <a:t>).</a:t>
            </a:r>
            <a:endParaRPr lang="ru-RU" sz="1600" b="1" i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ru-RU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12" y="1962195"/>
            <a:ext cx="4103724" cy="3307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1420420"/>
                <a:ext cx="4352132" cy="45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</a:t>
                </a:r>
                <a:endParaRPr lang="en-US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графику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=-3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𝒎𝒂𝒙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𝒎𝒊𝒏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-1. 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|a|=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𝒎𝒂𝒙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𝒎𝒊𝒏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графику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=2,  c=0, T=2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отсюда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b=1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f(x)=2cos</a:t>
                </a:r>
                <a:r>
                  <a:rPr lang="el-GR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x-1,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l-GR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-2.</a:t>
                </a:r>
              </a:p>
              <a:p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Ответ:-2</a:t>
                </a:r>
                <a:endPara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20420"/>
                <a:ext cx="4352132" cy="454720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5012170" y="3762396"/>
            <a:ext cx="3602807" cy="1408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5449371" y="2636912"/>
            <a:ext cx="836469" cy="0"/>
          </a:xfrm>
          <a:prstGeom prst="line">
            <a:avLst/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93368" y="2342120"/>
            <a:ext cx="9945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ru-RU" sz="1350" kern="0" dirty="0">
                <a:solidFill>
                  <a:prstClr val="black"/>
                </a:solidFill>
              </a:rPr>
              <a:t>Т=2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26639"/>
                <a:ext cx="11881320" cy="81887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b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b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b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7.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рисунке изображен график функции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вида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b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sz="2400" i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os(b</a:t>
                </a:r>
                <a:r>
                  <a:rPr lang="el-GR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x+c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)+d,</a:t>
                </a:r>
                <a:r>
                  <a:rPr lang="ru-RU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ru-RU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ru-RU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-целые. Найдите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6639"/>
                <a:ext cx="11881320" cy="81887"/>
              </a:xfrm>
              <a:blipFill rotWithShape="0">
                <a:blip r:embed="rId4"/>
                <a:stretch>
                  <a:fillRect b="-124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2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Рекомендации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57200" y="1484784"/>
            <a:ext cx="8229600" cy="396044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Первый способ. </a:t>
            </a:r>
            <a:r>
              <a:rPr lang="ru-RU" sz="2800" b="1" i="1" dirty="0" smtClean="0">
                <a:solidFill>
                  <a:srgbClr val="0070C0"/>
                </a:solidFill>
              </a:rPr>
              <a:t>Использовать свойства    функций. </a:t>
            </a:r>
            <a:r>
              <a:rPr lang="ru-RU" sz="2800" b="1" i="1" dirty="0">
                <a:solidFill>
                  <a:srgbClr val="0070C0"/>
                </a:solidFill>
              </a:rPr>
              <a:t>Основные правила </a:t>
            </a: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преобразования </a:t>
            </a:r>
            <a:r>
              <a:rPr lang="ru-RU" sz="2800" b="1" i="1" dirty="0">
                <a:solidFill>
                  <a:srgbClr val="0070C0"/>
                </a:solidFill>
              </a:rPr>
              <a:t>графиков </a:t>
            </a:r>
            <a:r>
              <a:rPr lang="ru-RU" sz="2800" b="1" i="1" dirty="0" smtClean="0">
                <a:solidFill>
                  <a:srgbClr val="0070C0"/>
                </a:solidFill>
              </a:rPr>
              <a:t>функций.</a:t>
            </a: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Второй способ. </a:t>
            </a:r>
            <a:r>
              <a:rPr lang="ru-RU" sz="2800" b="1" i="1" dirty="0" smtClean="0">
                <a:solidFill>
                  <a:srgbClr val="0070C0"/>
                </a:solidFill>
              </a:rPr>
              <a:t>Составление системы         уравнений, используя координаты точек, принадлежащих графику функции. </a:t>
            </a:r>
            <a:endParaRPr lang="ru-RU" sz="2800" b="1" i="1" dirty="0">
              <a:solidFill>
                <a:srgbClr val="0070C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2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1" y="2060848"/>
            <a:ext cx="4211959" cy="3305711"/>
          </a:xfrm>
          <a:prstGeom prst="rect">
            <a:avLst/>
          </a:prstGeom>
        </p:spPr>
      </p:pic>
      <p:sp>
        <p:nvSpPr>
          <p:cNvPr id="6" name="AutoShape 2" descr="https://ege.sdamgia.ru/get_file?id=91993"/>
          <p:cNvSpPr>
            <a:spLocks noChangeAspect="1" noChangeArrowheads="1"/>
          </p:cNvSpPr>
          <p:nvPr/>
        </p:nvSpPr>
        <p:spPr bwMode="auto">
          <a:xfrm>
            <a:off x="199599" y="736997"/>
            <a:ext cx="299476" cy="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ru-RU" sz="1350" ker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203865"/>
            <a:ext cx="3767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ru-RU" sz="1350" b="1" kern="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2177517"/>
            <a:ext cx="625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ru-RU" sz="1350" b="1" kern="0" dirty="0">
                <a:solidFill>
                  <a:srgbClr val="C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1947351"/>
                <a:ext cx="5332503" cy="5522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latinLnBrk="0"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</a:p>
              <a:p>
                <a:pPr marL="257175" indent="-257175" defTabSz="685800" latinLnBrk="0">
                  <a:buFontTx/>
                  <a:buAutoNum type="arabicParenR"/>
                  <a:defRPr/>
                </a:pP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прямой у=</a:t>
                </a:r>
                <a:r>
                  <a:rPr lang="en-US" b="1" i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kx+b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для первой прямой: </a:t>
                </a:r>
                <a:r>
                  <a:rPr lang="en-US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для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второй прямой.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57175" indent="-257175" defTabSz="685800" latinLnBrk="0">
                  <a:buFontTx/>
                  <a:buAutoNum type="arabicParenR"/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Первая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проходит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точку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(-4;1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i="1" kern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 latinLnBrk="0"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,подставив координаты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этой точки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уравнение:1=1,5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·(-4)+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=7.                                        у=1,5х+7-уравнение1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прямой.</a:t>
                </a:r>
              </a:p>
              <a:p>
                <a:pPr defTabSz="685800" latinLnBrk="0">
                  <a:defRPr/>
                </a:pP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Вторая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проходит через 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(-1;0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685800" latinLnBrk="0"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,подставив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координаты точки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уравнение: 0=1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·(-1)+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     Тогда у = х+1-уравнение2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прямой.</a:t>
                </a:r>
              </a:p>
              <a:p>
                <a:pPr defTabSz="685800" latinLnBrk="0">
                  <a:defRPr/>
                </a:pP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)Решим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систему уравнений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у=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ru-RU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Вычтем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1 уравнения 2 уравнение , получим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0,5х+6= 0. Отсюда </a:t>
                </a:r>
                <a:r>
                  <a:rPr lang="ru-RU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-</a:t>
                </a:r>
                <a:r>
                  <a:rPr lang="ru-RU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12.Тогда у</a:t>
                </a:r>
                <a:r>
                  <a:rPr lang="ru-RU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-11.                   </a:t>
                </a:r>
                <a:r>
                  <a:rPr lang="ru-RU" sz="2000" b="1" i="1" kern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-11</a:t>
                </a:r>
                <a:endParaRPr lang="ru-RU" sz="20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 latinLnBrk="0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  <a:p>
                <a:pPr defTabSz="685800" latinLnBrk="0">
                  <a:defRPr/>
                </a:pPr>
                <a:endParaRPr lang="ru-RU" sz="135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947351"/>
                <a:ext cx="5332503" cy="5522987"/>
              </a:xfrm>
              <a:prstGeom prst="rect">
                <a:avLst/>
              </a:prstGeom>
              <a:blipFill rotWithShape="0">
                <a:blip r:embed="rId4"/>
                <a:stretch>
                  <a:fillRect l="-1143" t="-552" r="-1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0-конечная звезда 11"/>
          <p:cNvSpPr/>
          <p:nvPr/>
        </p:nvSpPr>
        <p:spPr>
          <a:xfrm>
            <a:off x="199598" y="446619"/>
            <a:ext cx="699993" cy="458719"/>
          </a:xfrm>
          <a:prstGeom prst="star10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80809" y="2581692"/>
            <a:ext cx="16727" cy="13222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796137" y="3861048"/>
            <a:ext cx="73680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045532" y="3003278"/>
            <a:ext cx="0" cy="128981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948263" y="4293096"/>
            <a:ext cx="1080121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6779"/>
            <a:ext cx="9143999" cy="10695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изображены графики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линейных           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        функций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ординату точек пересечения.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499075" y="44661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5748271" y="3573016"/>
            <a:ext cx="407905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6947065" y="4077072"/>
            <a:ext cx="274795" cy="432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3" name="Picture 2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00076"/>
            <a:ext cx="749935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Box 4"/>
          <p:cNvSpPr txBox="1">
            <a:spLocks noChangeArrowheads="1"/>
          </p:cNvSpPr>
          <p:nvPr/>
        </p:nvSpPr>
        <p:spPr bwMode="auto">
          <a:xfrm>
            <a:off x="3357563" y="428625"/>
            <a:ext cx="5576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Построить  график функции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78500"/>
              </p:ext>
            </p:extLst>
          </p:nvPr>
        </p:nvGraphicFramePr>
        <p:xfrm>
          <a:off x="6555581" y="920750"/>
          <a:ext cx="18732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Уравнение" r:id="rId4" imgW="1066680" imgH="393480" progId="Equation.3">
                  <p:embed/>
                </p:oleObj>
              </mc:Choice>
              <mc:Fallback>
                <p:oleObj name="Уравнение" r:id="rId4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581" y="920750"/>
                        <a:ext cx="18732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Freeform 8"/>
          <p:cNvSpPr>
            <a:spLocks/>
          </p:cNvSpPr>
          <p:nvPr/>
        </p:nvSpPr>
        <p:spPr bwMode="auto">
          <a:xfrm>
            <a:off x="1547813" y="1484313"/>
            <a:ext cx="3240087" cy="3027362"/>
          </a:xfrm>
          <a:custGeom>
            <a:avLst/>
            <a:gdLst>
              <a:gd name="T0" fmla="*/ 2147483647 w 2041"/>
              <a:gd name="T1" fmla="*/ 0 h 1907"/>
              <a:gd name="T2" fmla="*/ 2147483647 w 2041"/>
              <a:gd name="T3" fmla="*/ 2147483647 h 1907"/>
              <a:gd name="T4" fmla="*/ 2147483647 w 2041"/>
              <a:gd name="T5" fmla="*/ 2147483647 h 1907"/>
              <a:gd name="T6" fmla="*/ 2147483647 w 2041"/>
              <a:gd name="T7" fmla="*/ 2147483647 h 1907"/>
              <a:gd name="T8" fmla="*/ 2147483647 w 2041"/>
              <a:gd name="T9" fmla="*/ 2147483647 h 1907"/>
              <a:gd name="T10" fmla="*/ 2147483647 w 2041"/>
              <a:gd name="T11" fmla="*/ 2147483647 h 1907"/>
              <a:gd name="T12" fmla="*/ 2147483647 w 2041"/>
              <a:gd name="T13" fmla="*/ 2147483647 h 1907"/>
              <a:gd name="T14" fmla="*/ 2147483647 w 2041"/>
              <a:gd name="T15" fmla="*/ 2147483647 h 1907"/>
              <a:gd name="T16" fmla="*/ 2147483647 w 2041"/>
              <a:gd name="T17" fmla="*/ 2147483647 h 1907"/>
              <a:gd name="T18" fmla="*/ 0 w 2041"/>
              <a:gd name="T19" fmla="*/ 0 h 19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41"/>
              <a:gd name="T31" fmla="*/ 0 h 1907"/>
              <a:gd name="T32" fmla="*/ 2041 w 2041"/>
              <a:gd name="T33" fmla="*/ 1907 h 19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41" h="1907">
                <a:moveTo>
                  <a:pt x="2041" y="0"/>
                </a:moveTo>
                <a:cubicBezTo>
                  <a:pt x="1969" y="310"/>
                  <a:pt x="1897" y="620"/>
                  <a:pt x="1814" y="862"/>
                </a:cubicBezTo>
                <a:cubicBezTo>
                  <a:pt x="1731" y="1104"/>
                  <a:pt x="1625" y="1301"/>
                  <a:pt x="1542" y="1452"/>
                </a:cubicBezTo>
                <a:cubicBezTo>
                  <a:pt x="1459" y="1603"/>
                  <a:pt x="1357" y="1712"/>
                  <a:pt x="1315" y="1769"/>
                </a:cubicBezTo>
                <a:cubicBezTo>
                  <a:pt x="1273" y="1826"/>
                  <a:pt x="1333" y="1773"/>
                  <a:pt x="1288" y="1796"/>
                </a:cubicBezTo>
                <a:cubicBezTo>
                  <a:pt x="1243" y="1819"/>
                  <a:pt x="1128" y="1903"/>
                  <a:pt x="1043" y="1905"/>
                </a:cubicBezTo>
                <a:cubicBezTo>
                  <a:pt x="958" y="1907"/>
                  <a:pt x="868" y="1884"/>
                  <a:pt x="780" y="1809"/>
                </a:cubicBezTo>
                <a:cubicBezTo>
                  <a:pt x="692" y="1734"/>
                  <a:pt x="601" y="1615"/>
                  <a:pt x="516" y="1457"/>
                </a:cubicBezTo>
                <a:cubicBezTo>
                  <a:pt x="431" y="1299"/>
                  <a:pt x="358" y="1104"/>
                  <a:pt x="272" y="861"/>
                </a:cubicBezTo>
                <a:cubicBezTo>
                  <a:pt x="186" y="618"/>
                  <a:pt x="57" y="179"/>
                  <a:pt x="0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3851275" y="3141663"/>
          <a:ext cx="20462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Формула" r:id="rId6" imgW="1066680" imgH="393480" progId="Equation.3">
                  <p:embed/>
                </p:oleObj>
              </mc:Choice>
              <mc:Fallback>
                <p:oleObj name="Формула" r:id="rId6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141663"/>
                        <a:ext cx="20462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4859338" y="1196975"/>
          <a:ext cx="11525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Формула" r:id="rId8" imgW="545760" imgH="393480" progId="Equation.3">
                  <p:embed/>
                </p:oleObj>
              </mc:Choice>
              <mc:Fallback>
                <p:oleObj name="Формула" r:id="rId8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96975"/>
                        <a:ext cx="11525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827088" y="741363"/>
          <a:ext cx="17287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Формула" r:id="rId10" imgW="850680" imgH="393480" progId="Equation.3">
                  <p:embed/>
                </p:oleObj>
              </mc:Choice>
              <mc:Fallback>
                <p:oleObj name="Формула" r:id="rId10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41363"/>
                        <a:ext cx="17287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979613" y="765175"/>
            <a:ext cx="0" cy="56880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755650" y="5300663"/>
            <a:ext cx="568801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4854"/>
              </p:ext>
            </p:extLst>
          </p:nvPr>
        </p:nvGraphicFramePr>
        <p:xfrm>
          <a:off x="5824320" y="5098257"/>
          <a:ext cx="2555701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Уравнение" r:id="rId12" imgW="1218960" imgH="431640" progId="Equation.3">
                  <p:embed/>
                </p:oleObj>
              </mc:Choice>
              <mc:Fallback>
                <p:oleObj name="Уравнение" r:id="rId12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320" y="5098257"/>
                        <a:ext cx="2555701" cy="912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8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4971E-6 L -0.12986 -3.7497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3.74971E-6 L -0.12986 0.115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77" grpId="0" animBg="1"/>
      <p:bldP spid="409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3         Функция обратной                                                                                    </a:t>
            </a:r>
            <a:r>
              <a:rPr lang="ru-RU" sz="3100" dirty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       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пропорциональности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64076"/>
            <a:ext cx="4824536" cy="3205084"/>
          </a:xfrm>
        </p:spPr>
      </p:pic>
      <p:sp>
        <p:nvSpPr>
          <p:cNvPr id="7" name="Объект 6"/>
          <p:cNvSpPr>
            <a:spLocks noGrp="1"/>
          </p:cNvSpPr>
          <p:nvPr>
            <p:ph idx="10"/>
          </p:nvPr>
        </p:nvSpPr>
        <p:spPr>
          <a:xfrm>
            <a:off x="251520" y="1354732"/>
            <a:ext cx="3960440" cy="4536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1)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а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График          исходной функции смещен на  1 единицу вверх,  а=1.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точки (3;2) подставим в формулу: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=3;   f(x)=                    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endParaRPr 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f(-12)= 0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                                                     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85841"/>
              </p:ext>
            </p:extLst>
          </p:nvPr>
        </p:nvGraphicFramePr>
        <p:xfrm>
          <a:off x="990823" y="3446638"/>
          <a:ext cx="12049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Уравнение" r:id="rId4" imgW="571320" imgH="393480" progId="Equation.3">
                  <p:embed/>
                </p:oleObj>
              </mc:Choice>
              <mc:Fallback>
                <p:oleObj name="Уравнение" r:id="rId4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823" y="3446638"/>
                        <a:ext cx="1204913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20897"/>
              </p:ext>
            </p:extLst>
          </p:nvPr>
        </p:nvGraphicFramePr>
        <p:xfrm>
          <a:off x="2387340" y="4077072"/>
          <a:ext cx="6969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Уравнение" r:id="rId6" imgW="330120" imgH="393480" progId="Equation.3">
                  <p:embed/>
                </p:oleObj>
              </mc:Choice>
              <mc:Fallback>
                <p:oleObj name="Уравнение" r:id="rId6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340" y="4077072"/>
                        <a:ext cx="696912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0-конечная звезда 9"/>
          <p:cNvSpPr/>
          <p:nvPr/>
        </p:nvSpPr>
        <p:spPr>
          <a:xfrm>
            <a:off x="251520" y="-34774"/>
            <a:ext cx="699993" cy="655462"/>
          </a:xfrm>
          <a:prstGeom prst="star10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6056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69514"/>
          </a:xfrm>
        </p:spPr>
        <p:txBody>
          <a:bodyPr/>
          <a:lstStyle/>
          <a:p>
            <a:r>
              <a:rPr lang="ru-RU" altLang="ko-KR" sz="3600" i="1" dirty="0">
                <a:solidFill>
                  <a:srgbClr val="FFFF00"/>
                </a:solidFill>
              </a:rPr>
              <a:t>Действия с функциями </a:t>
            </a:r>
            <a:r>
              <a:rPr lang="ru-RU" altLang="ko-KR" sz="3600" i="1" dirty="0" smtClean="0">
                <a:solidFill>
                  <a:srgbClr val="FFFF00"/>
                </a:solidFill>
              </a:rPr>
              <a:t>в </a:t>
            </a:r>
            <a:r>
              <a:rPr lang="ru-RU" altLang="ko-KR" sz="3600" i="1" dirty="0">
                <a:solidFill>
                  <a:srgbClr val="FFFF00"/>
                </a:solidFill>
              </a:rPr>
              <a:t>задании №9 </a:t>
            </a:r>
            <a:r>
              <a:rPr lang="en-US" altLang="ko-KR" sz="3600" i="1" dirty="0" smtClean="0">
                <a:solidFill>
                  <a:srgbClr val="FFFF00"/>
                </a:solidFill>
              </a:rPr>
              <a:t>       </a:t>
            </a:r>
            <a:br>
              <a:rPr lang="en-US" altLang="ko-KR" sz="3600" i="1" dirty="0" smtClean="0">
                <a:solidFill>
                  <a:srgbClr val="FFFF00"/>
                </a:solidFill>
              </a:rPr>
            </a:br>
            <a:r>
              <a:rPr lang="en-US" altLang="ko-KR" sz="3600" i="1" dirty="0">
                <a:solidFill>
                  <a:srgbClr val="FFFF00"/>
                </a:solidFill>
              </a:rPr>
              <a:t> </a:t>
            </a:r>
            <a:r>
              <a:rPr lang="en-US" altLang="ko-KR" sz="3600" i="1" dirty="0" smtClean="0">
                <a:solidFill>
                  <a:srgbClr val="FFFF00"/>
                </a:solidFill>
              </a:rPr>
              <a:t>         </a:t>
            </a:r>
            <a:r>
              <a:rPr lang="ru-RU" altLang="ko-KR" sz="3600" i="1" dirty="0" smtClean="0">
                <a:solidFill>
                  <a:srgbClr val="FFFF00"/>
                </a:solidFill>
              </a:rPr>
              <a:t>ЕГЭ </a:t>
            </a:r>
            <a:r>
              <a:rPr lang="ru-RU" altLang="ko-KR" sz="3600" i="1" dirty="0">
                <a:solidFill>
                  <a:srgbClr val="FFFF00"/>
                </a:solidFill>
              </a:rPr>
              <a:t>(</a:t>
            </a:r>
            <a:r>
              <a:rPr lang="ru-RU" altLang="ko-KR" sz="2800" i="1" dirty="0">
                <a:solidFill>
                  <a:srgbClr val="FFFF00"/>
                </a:solidFill>
              </a:rPr>
              <a:t>профильный </a:t>
            </a:r>
            <a:r>
              <a:rPr lang="ru-RU" altLang="ko-KR" sz="2800" i="1" dirty="0" smtClean="0">
                <a:solidFill>
                  <a:srgbClr val="FFFF00"/>
                </a:solidFill>
              </a:rPr>
              <a:t>уровень</a:t>
            </a:r>
            <a:r>
              <a:rPr lang="ru-RU" altLang="ko-KR" sz="3600" i="1" dirty="0" smtClean="0">
                <a:solidFill>
                  <a:srgbClr val="FFFF00"/>
                </a:solidFill>
              </a:rPr>
              <a:t>)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732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заданий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245868" cy="1893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1535113"/>
            <a:ext cx="4040188" cy="203790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2264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293096"/>
            <a:ext cx="3885828" cy="187268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11" y="1535667"/>
            <a:ext cx="4143028" cy="2216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11" y="4149080"/>
            <a:ext cx="4225652" cy="22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Виды заданий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1" y="1546063"/>
            <a:ext cx="4040188" cy="196589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6063"/>
            <a:ext cx="4114800" cy="224297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5" cy="2397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8"/>
            <a:ext cx="4187827" cy="1800200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58" y="4365104"/>
            <a:ext cx="3682752" cy="20962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7" y="1546064"/>
            <a:ext cx="4061713" cy="23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6" name="Group 58"/>
          <p:cNvGrpSpPr>
            <a:grpSpLocks/>
          </p:cNvGrpSpPr>
          <p:nvPr/>
        </p:nvGrpSpPr>
        <p:grpSpPr bwMode="auto">
          <a:xfrm>
            <a:off x="930616" y="1437930"/>
            <a:ext cx="3200400" cy="3050827"/>
            <a:chOff x="3120" y="1152"/>
            <a:chExt cx="2352" cy="2832"/>
          </a:xfrm>
        </p:grpSpPr>
        <p:sp>
          <p:nvSpPr>
            <p:cNvPr id="13363" name="Rectangle 9"/>
            <p:cNvSpPr>
              <a:spLocks noChangeArrowheads="1"/>
            </p:cNvSpPr>
            <p:nvPr/>
          </p:nvSpPr>
          <p:spPr bwMode="auto">
            <a:xfrm>
              <a:off x="3120" y="1152"/>
              <a:ext cx="2352" cy="28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4" name="Line 10"/>
            <p:cNvSpPr>
              <a:spLocks noChangeShapeType="1"/>
            </p:cNvSpPr>
            <p:nvPr/>
          </p:nvSpPr>
          <p:spPr bwMode="auto">
            <a:xfrm>
              <a:off x="3120" y="186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5" name="Line 11"/>
            <p:cNvSpPr>
              <a:spLocks noChangeShapeType="1"/>
            </p:cNvSpPr>
            <p:nvPr/>
          </p:nvSpPr>
          <p:spPr bwMode="auto">
            <a:xfrm>
              <a:off x="3120" y="2080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6" name="Line 12"/>
            <p:cNvSpPr>
              <a:spLocks noChangeShapeType="1"/>
            </p:cNvSpPr>
            <p:nvPr/>
          </p:nvSpPr>
          <p:spPr bwMode="auto">
            <a:xfrm>
              <a:off x="3120" y="229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7" name="Line 13"/>
            <p:cNvSpPr>
              <a:spLocks noChangeShapeType="1"/>
            </p:cNvSpPr>
            <p:nvPr/>
          </p:nvSpPr>
          <p:spPr bwMode="auto">
            <a:xfrm>
              <a:off x="3120" y="250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8" name="Line 14"/>
            <p:cNvSpPr>
              <a:spLocks noChangeShapeType="1"/>
            </p:cNvSpPr>
            <p:nvPr/>
          </p:nvSpPr>
          <p:spPr bwMode="auto">
            <a:xfrm>
              <a:off x="3120" y="29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9" name="Line 15"/>
            <p:cNvSpPr>
              <a:spLocks noChangeShapeType="1"/>
            </p:cNvSpPr>
            <p:nvPr/>
          </p:nvSpPr>
          <p:spPr bwMode="auto">
            <a:xfrm>
              <a:off x="3120" y="272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0" name="Line 16"/>
            <p:cNvSpPr>
              <a:spLocks noChangeShapeType="1"/>
            </p:cNvSpPr>
            <p:nvPr/>
          </p:nvSpPr>
          <p:spPr bwMode="auto">
            <a:xfrm>
              <a:off x="3120" y="331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1" name="Line 17"/>
            <p:cNvSpPr>
              <a:spLocks noChangeShapeType="1"/>
            </p:cNvSpPr>
            <p:nvPr/>
          </p:nvSpPr>
          <p:spPr bwMode="auto">
            <a:xfrm>
              <a:off x="3120" y="350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2" name="Line 18"/>
            <p:cNvSpPr>
              <a:spLocks noChangeShapeType="1"/>
            </p:cNvSpPr>
            <p:nvPr/>
          </p:nvSpPr>
          <p:spPr bwMode="auto">
            <a:xfrm>
              <a:off x="3120" y="1651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3" name="Line 19"/>
            <p:cNvSpPr>
              <a:spLocks noChangeShapeType="1"/>
            </p:cNvSpPr>
            <p:nvPr/>
          </p:nvSpPr>
          <p:spPr bwMode="auto">
            <a:xfrm>
              <a:off x="3120" y="1437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4" name="Line 20"/>
            <p:cNvSpPr>
              <a:spLocks noChangeShapeType="1"/>
            </p:cNvSpPr>
            <p:nvPr/>
          </p:nvSpPr>
          <p:spPr bwMode="auto">
            <a:xfrm flipH="1">
              <a:off x="4176" y="1152"/>
              <a:ext cx="0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5" name="Line 21"/>
            <p:cNvSpPr>
              <a:spLocks noChangeShapeType="1"/>
            </p:cNvSpPr>
            <p:nvPr/>
          </p:nvSpPr>
          <p:spPr bwMode="auto">
            <a:xfrm rot="5400000">
              <a:off x="4272" y="1584"/>
              <a:ext cx="0" cy="23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6" name="Line 23"/>
            <p:cNvSpPr>
              <a:spLocks noChangeShapeType="1"/>
            </p:cNvSpPr>
            <p:nvPr/>
          </p:nvSpPr>
          <p:spPr bwMode="auto">
            <a:xfrm flipV="1">
              <a:off x="436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7" name="Line 24"/>
            <p:cNvSpPr>
              <a:spLocks noChangeShapeType="1"/>
            </p:cNvSpPr>
            <p:nvPr/>
          </p:nvSpPr>
          <p:spPr bwMode="auto">
            <a:xfrm flipV="1">
              <a:off x="4560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8" name="Line 25"/>
            <p:cNvSpPr>
              <a:spLocks noChangeShapeType="1"/>
            </p:cNvSpPr>
            <p:nvPr/>
          </p:nvSpPr>
          <p:spPr bwMode="auto">
            <a:xfrm flipV="1">
              <a:off x="4752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9" name="Line 26"/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0" name="Line 27"/>
            <p:cNvSpPr>
              <a:spLocks noChangeShapeType="1"/>
            </p:cNvSpPr>
            <p:nvPr/>
          </p:nvSpPr>
          <p:spPr bwMode="auto">
            <a:xfrm flipH="1" flipV="1">
              <a:off x="5136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1" name="Line 28"/>
            <p:cNvSpPr>
              <a:spLocks noChangeShapeType="1"/>
            </p:cNvSpPr>
            <p:nvPr/>
          </p:nvSpPr>
          <p:spPr bwMode="auto">
            <a:xfrm flipV="1">
              <a:off x="532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2" name="Line 29"/>
            <p:cNvSpPr>
              <a:spLocks noChangeShapeType="1"/>
            </p:cNvSpPr>
            <p:nvPr/>
          </p:nvSpPr>
          <p:spPr bwMode="auto">
            <a:xfrm flipH="1" flipV="1">
              <a:off x="3792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3" name="Line 30"/>
            <p:cNvSpPr>
              <a:spLocks noChangeShapeType="1"/>
            </p:cNvSpPr>
            <p:nvPr/>
          </p:nvSpPr>
          <p:spPr bwMode="auto">
            <a:xfrm flipH="1" flipV="1">
              <a:off x="3216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4" name="Text Box 31"/>
            <p:cNvSpPr txBox="1">
              <a:spLocks noChangeArrowheads="1"/>
            </p:cNvSpPr>
            <p:nvPr/>
          </p:nvSpPr>
          <p:spPr bwMode="auto">
            <a:xfrm>
              <a:off x="5136" y="2736"/>
              <a:ext cx="24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х</a:t>
              </a:r>
            </a:p>
          </p:txBody>
        </p:sp>
        <p:sp>
          <p:nvSpPr>
            <p:cNvPr id="13385" name="Text Box 33"/>
            <p:cNvSpPr txBox="1">
              <a:spLocks noChangeArrowheads="1"/>
            </p:cNvSpPr>
            <p:nvPr/>
          </p:nvSpPr>
          <p:spPr bwMode="auto">
            <a:xfrm>
              <a:off x="3985" y="2689"/>
              <a:ext cx="1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 b="1">
                  <a:solidFill>
                    <a:srgbClr val="2BAB2B"/>
                  </a:solidFill>
                </a:rPr>
                <a:t>0</a:t>
              </a:r>
            </a:p>
          </p:txBody>
        </p:sp>
        <p:sp>
          <p:nvSpPr>
            <p:cNvPr id="13386" name="Line 35"/>
            <p:cNvSpPr>
              <a:spLocks noChangeShapeType="1"/>
            </p:cNvSpPr>
            <p:nvPr/>
          </p:nvSpPr>
          <p:spPr bwMode="auto">
            <a:xfrm>
              <a:off x="4179" y="2080"/>
              <a:ext cx="1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7" name="Line 39"/>
            <p:cNvSpPr>
              <a:spLocks noChangeShapeType="1"/>
            </p:cNvSpPr>
            <p:nvPr/>
          </p:nvSpPr>
          <p:spPr bwMode="auto">
            <a:xfrm>
              <a:off x="3992" y="2080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8" name="Text Box 40"/>
            <p:cNvSpPr txBox="1">
              <a:spLocks noChangeArrowheads="1"/>
            </p:cNvSpPr>
            <p:nvPr/>
          </p:nvSpPr>
          <p:spPr bwMode="auto">
            <a:xfrm>
              <a:off x="3936" y="1152"/>
              <a:ext cx="2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у</a:t>
              </a:r>
            </a:p>
          </p:txBody>
        </p:sp>
        <p:sp>
          <p:nvSpPr>
            <p:cNvPr id="13389" name="Line 41"/>
            <p:cNvSpPr>
              <a:spLocks noChangeShapeType="1"/>
            </p:cNvSpPr>
            <p:nvPr/>
          </p:nvSpPr>
          <p:spPr bwMode="auto">
            <a:xfrm>
              <a:off x="3120" y="3696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0" name="Line 42"/>
            <p:cNvSpPr>
              <a:spLocks noChangeShapeType="1"/>
            </p:cNvSpPr>
            <p:nvPr/>
          </p:nvSpPr>
          <p:spPr bwMode="auto">
            <a:xfrm>
              <a:off x="3120" y="38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1" name="Line 43"/>
            <p:cNvSpPr>
              <a:spLocks noChangeShapeType="1"/>
            </p:cNvSpPr>
            <p:nvPr/>
          </p:nvSpPr>
          <p:spPr bwMode="auto">
            <a:xfrm>
              <a:off x="340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2" name="Line 44"/>
            <p:cNvSpPr>
              <a:spLocks noChangeShapeType="1"/>
            </p:cNvSpPr>
            <p:nvPr/>
          </p:nvSpPr>
          <p:spPr bwMode="auto">
            <a:xfrm>
              <a:off x="3600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3" name="Line 47"/>
            <p:cNvSpPr>
              <a:spLocks noChangeShapeType="1"/>
            </p:cNvSpPr>
            <p:nvPr/>
          </p:nvSpPr>
          <p:spPr bwMode="auto">
            <a:xfrm>
              <a:off x="3120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4" name="Line 50"/>
            <p:cNvSpPr>
              <a:spLocks noChangeShapeType="1"/>
            </p:cNvSpPr>
            <p:nvPr/>
          </p:nvSpPr>
          <p:spPr bwMode="auto">
            <a:xfrm>
              <a:off x="3984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5" name="Line 51"/>
            <p:cNvSpPr>
              <a:spLocks noChangeShapeType="1"/>
            </p:cNvSpPr>
            <p:nvPr/>
          </p:nvSpPr>
          <p:spPr bwMode="auto">
            <a:xfrm>
              <a:off x="4176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6" name="Line 52"/>
            <p:cNvSpPr>
              <a:spLocks noChangeShapeType="1"/>
            </p:cNvSpPr>
            <p:nvPr/>
          </p:nvSpPr>
          <p:spPr bwMode="auto">
            <a:xfrm rot="687553" flipV="1">
              <a:off x="3398" y="1393"/>
              <a:ext cx="1824" cy="16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7" name="Line 53"/>
            <p:cNvSpPr>
              <a:spLocks noChangeShapeType="1"/>
            </p:cNvSpPr>
            <p:nvPr/>
          </p:nvSpPr>
          <p:spPr bwMode="auto">
            <a:xfrm flipV="1">
              <a:off x="3504" y="2208"/>
              <a:ext cx="52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8" name="Freeform 54"/>
            <p:cNvSpPr>
              <a:spLocks/>
            </p:cNvSpPr>
            <p:nvPr/>
          </p:nvSpPr>
          <p:spPr bwMode="auto">
            <a:xfrm>
              <a:off x="3744" y="2544"/>
              <a:ext cx="112" cy="192"/>
            </a:xfrm>
            <a:custGeom>
              <a:avLst/>
              <a:gdLst>
                <a:gd name="T0" fmla="*/ 0 w 112"/>
                <a:gd name="T1" fmla="*/ 0 h 192"/>
                <a:gd name="T2" fmla="*/ 96 w 112"/>
                <a:gd name="T3" fmla="*/ 48 h 192"/>
                <a:gd name="T4" fmla="*/ 96 w 112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92">
                  <a:moveTo>
                    <a:pt x="0" y="0"/>
                  </a:moveTo>
                  <a:cubicBezTo>
                    <a:pt x="40" y="8"/>
                    <a:pt x="80" y="16"/>
                    <a:pt x="96" y="48"/>
                  </a:cubicBezTo>
                  <a:cubicBezTo>
                    <a:pt x="112" y="80"/>
                    <a:pt x="96" y="168"/>
                    <a:pt x="96" y="19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9" name="Freeform 55"/>
            <p:cNvSpPr>
              <a:spLocks/>
            </p:cNvSpPr>
            <p:nvPr/>
          </p:nvSpPr>
          <p:spPr bwMode="auto">
            <a:xfrm>
              <a:off x="3792" y="2496"/>
              <a:ext cx="144" cy="240"/>
            </a:xfrm>
            <a:custGeom>
              <a:avLst/>
              <a:gdLst>
                <a:gd name="T0" fmla="*/ 0 w 112"/>
                <a:gd name="T1" fmla="*/ 0 h 192"/>
                <a:gd name="T2" fmla="*/ 123 w 112"/>
                <a:gd name="T3" fmla="*/ 60 h 192"/>
                <a:gd name="T4" fmla="*/ 123 w 112"/>
                <a:gd name="T5" fmla="*/ 24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92">
                  <a:moveTo>
                    <a:pt x="0" y="0"/>
                  </a:moveTo>
                  <a:cubicBezTo>
                    <a:pt x="40" y="8"/>
                    <a:pt x="80" y="16"/>
                    <a:pt x="96" y="48"/>
                  </a:cubicBezTo>
                  <a:cubicBezTo>
                    <a:pt x="112" y="80"/>
                    <a:pt x="96" y="168"/>
                    <a:pt x="96" y="19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400" name="WordArt 57"/>
            <p:cNvSpPr>
              <a:spLocks noChangeArrowheads="1" noChangeShapeType="1" noTextEdit="1"/>
            </p:cNvSpPr>
            <p:nvPr/>
          </p:nvSpPr>
          <p:spPr bwMode="auto">
            <a:xfrm rot="-1932744">
              <a:off x="4272" y="2064"/>
              <a:ext cx="91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97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y = kx +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(k &gt; 0)</a:t>
              </a:r>
              <a:endPara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88" name="Group 100"/>
          <p:cNvGrpSpPr>
            <a:grpSpLocks/>
          </p:cNvGrpSpPr>
          <p:nvPr/>
        </p:nvGrpSpPr>
        <p:grpSpPr bwMode="auto">
          <a:xfrm>
            <a:off x="5279571" y="1210483"/>
            <a:ext cx="3200400" cy="3364063"/>
            <a:chOff x="3312" y="192"/>
            <a:chExt cx="2016" cy="2256"/>
          </a:xfrm>
        </p:grpSpPr>
        <p:sp>
          <p:nvSpPr>
            <p:cNvPr id="13325" name="Rectangle 60"/>
            <p:cNvSpPr>
              <a:spLocks noChangeArrowheads="1"/>
            </p:cNvSpPr>
            <p:nvPr/>
          </p:nvSpPr>
          <p:spPr bwMode="auto">
            <a:xfrm>
              <a:off x="3312" y="192"/>
              <a:ext cx="2016" cy="2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6" name="Line 61"/>
            <p:cNvSpPr>
              <a:spLocks noChangeShapeType="1"/>
            </p:cNvSpPr>
            <p:nvPr/>
          </p:nvSpPr>
          <p:spPr bwMode="auto">
            <a:xfrm>
              <a:off x="3312" y="761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7" name="Line 62"/>
            <p:cNvSpPr>
              <a:spLocks noChangeShapeType="1"/>
            </p:cNvSpPr>
            <p:nvPr/>
          </p:nvSpPr>
          <p:spPr bwMode="auto">
            <a:xfrm>
              <a:off x="3312" y="931"/>
              <a:ext cx="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8" name="Line 63"/>
            <p:cNvSpPr>
              <a:spLocks noChangeShapeType="1"/>
            </p:cNvSpPr>
            <p:nvPr/>
          </p:nvSpPr>
          <p:spPr bwMode="auto">
            <a:xfrm>
              <a:off x="3312" y="1102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9" name="Line 64"/>
            <p:cNvSpPr>
              <a:spLocks noChangeShapeType="1"/>
            </p:cNvSpPr>
            <p:nvPr/>
          </p:nvSpPr>
          <p:spPr bwMode="auto">
            <a:xfrm>
              <a:off x="3312" y="1272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0" name="Line 65"/>
            <p:cNvSpPr>
              <a:spLocks noChangeShapeType="1"/>
            </p:cNvSpPr>
            <p:nvPr/>
          </p:nvSpPr>
          <p:spPr bwMode="auto">
            <a:xfrm>
              <a:off x="3312" y="161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1" name="Line 66"/>
            <p:cNvSpPr>
              <a:spLocks noChangeShapeType="1"/>
            </p:cNvSpPr>
            <p:nvPr/>
          </p:nvSpPr>
          <p:spPr bwMode="auto">
            <a:xfrm>
              <a:off x="3312" y="144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2" name="Line 67"/>
            <p:cNvSpPr>
              <a:spLocks noChangeShapeType="1"/>
            </p:cNvSpPr>
            <p:nvPr/>
          </p:nvSpPr>
          <p:spPr bwMode="auto">
            <a:xfrm>
              <a:off x="3312" y="191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3" name="Line 68"/>
            <p:cNvSpPr>
              <a:spLocks noChangeShapeType="1"/>
            </p:cNvSpPr>
            <p:nvPr/>
          </p:nvSpPr>
          <p:spPr bwMode="auto">
            <a:xfrm>
              <a:off x="3312" y="2066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4" name="Line 69"/>
            <p:cNvSpPr>
              <a:spLocks noChangeShapeType="1"/>
            </p:cNvSpPr>
            <p:nvPr/>
          </p:nvSpPr>
          <p:spPr bwMode="auto">
            <a:xfrm>
              <a:off x="3312" y="590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5" name="Line 70"/>
            <p:cNvSpPr>
              <a:spLocks noChangeShapeType="1"/>
            </p:cNvSpPr>
            <p:nvPr/>
          </p:nvSpPr>
          <p:spPr bwMode="auto">
            <a:xfrm>
              <a:off x="3312" y="419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6" name="Line 71"/>
            <p:cNvSpPr>
              <a:spLocks noChangeShapeType="1"/>
            </p:cNvSpPr>
            <p:nvPr/>
          </p:nvSpPr>
          <p:spPr bwMode="auto">
            <a:xfrm flipH="1">
              <a:off x="4217" y="192"/>
              <a:ext cx="0" cy="20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7" name="Line 72"/>
            <p:cNvSpPr>
              <a:spLocks noChangeShapeType="1"/>
            </p:cNvSpPr>
            <p:nvPr/>
          </p:nvSpPr>
          <p:spPr bwMode="auto">
            <a:xfrm rot="5400000">
              <a:off x="4300" y="466"/>
              <a:ext cx="0" cy="19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8" name="Line 73"/>
            <p:cNvSpPr>
              <a:spLocks noChangeShapeType="1"/>
            </p:cNvSpPr>
            <p:nvPr/>
          </p:nvSpPr>
          <p:spPr bwMode="auto">
            <a:xfrm flipV="1">
              <a:off x="4382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9" name="Line 74"/>
            <p:cNvSpPr>
              <a:spLocks noChangeShapeType="1"/>
            </p:cNvSpPr>
            <p:nvPr/>
          </p:nvSpPr>
          <p:spPr bwMode="auto">
            <a:xfrm flipV="1">
              <a:off x="4546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0" name="Line 75"/>
            <p:cNvSpPr>
              <a:spLocks noChangeShapeType="1"/>
            </p:cNvSpPr>
            <p:nvPr/>
          </p:nvSpPr>
          <p:spPr bwMode="auto">
            <a:xfrm flipV="1">
              <a:off x="4711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1" name="Line 76"/>
            <p:cNvSpPr>
              <a:spLocks noChangeShapeType="1"/>
            </p:cNvSpPr>
            <p:nvPr/>
          </p:nvSpPr>
          <p:spPr bwMode="auto">
            <a:xfrm flipV="1">
              <a:off x="4875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2" name="Line 77"/>
            <p:cNvSpPr>
              <a:spLocks noChangeShapeType="1"/>
            </p:cNvSpPr>
            <p:nvPr/>
          </p:nvSpPr>
          <p:spPr bwMode="auto">
            <a:xfrm flipH="1" flipV="1">
              <a:off x="5040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3" name="Line 78"/>
            <p:cNvSpPr>
              <a:spLocks noChangeShapeType="1"/>
            </p:cNvSpPr>
            <p:nvPr/>
          </p:nvSpPr>
          <p:spPr bwMode="auto">
            <a:xfrm flipV="1">
              <a:off x="5205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4" name="Line 79"/>
            <p:cNvSpPr>
              <a:spLocks noChangeShapeType="1"/>
            </p:cNvSpPr>
            <p:nvPr/>
          </p:nvSpPr>
          <p:spPr bwMode="auto">
            <a:xfrm flipH="1" flipV="1">
              <a:off x="3888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5" name="Line 80"/>
            <p:cNvSpPr>
              <a:spLocks noChangeShapeType="1"/>
            </p:cNvSpPr>
            <p:nvPr/>
          </p:nvSpPr>
          <p:spPr bwMode="auto">
            <a:xfrm flipH="1" flipV="1">
              <a:off x="3394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6" name="Text Box 81"/>
            <p:cNvSpPr txBox="1">
              <a:spLocks noChangeArrowheads="1"/>
            </p:cNvSpPr>
            <p:nvPr/>
          </p:nvSpPr>
          <p:spPr bwMode="auto">
            <a:xfrm>
              <a:off x="5040" y="1454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х</a:t>
              </a:r>
            </a:p>
          </p:txBody>
        </p:sp>
        <p:sp>
          <p:nvSpPr>
            <p:cNvPr id="13347" name="Text Box 82"/>
            <p:cNvSpPr txBox="1">
              <a:spLocks noChangeArrowheads="1"/>
            </p:cNvSpPr>
            <p:nvPr/>
          </p:nvSpPr>
          <p:spPr bwMode="auto">
            <a:xfrm>
              <a:off x="4053" y="1416"/>
              <a:ext cx="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 b="1">
                  <a:solidFill>
                    <a:srgbClr val="2BAB2B"/>
                  </a:solidFill>
                </a:rPr>
                <a:t>0</a:t>
              </a:r>
            </a:p>
          </p:txBody>
        </p:sp>
        <p:sp>
          <p:nvSpPr>
            <p:cNvPr id="13348" name="Line 83"/>
            <p:cNvSpPr>
              <a:spLocks noChangeShapeType="1"/>
            </p:cNvSpPr>
            <p:nvPr/>
          </p:nvSpPr>
          <p:spPr bwMode="auto">
            <a:xfrm>
              <a:off x="4220" y="931"/>
              <a:ext cx="10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9" name="Line 84"/>
            <p:cNvSpPr>
              <a:spLocks noChangeShapeType="1"/>
            </p:cNvSpPr>
            <p:nvPr/>
          </p:nvSpPr>
          <p:spPr bwMode="auto">
            <a:xfrm>
              <a:off x="4059" y="931"/>
              <a:ext cx="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0" name="Text Box 85"/>
            <p:cNvSpPr txBox="1">
              <a:spLocks noChangeArrowheads="1"/>
            </p:cNvSpPr>
            <p:nvPr/>
          </p:nvSpPr>
          <p:spPr bwMode="auto">
            <a:xfrm>
              <a:off x="4011" y="192"/>
              <a:ext cx="2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у</a:t>
              </a:r>
            </a:p>
          </p:txBody>
        </p:sp>
        <p:sp>
          <p:nvSpPr>
            <p:cNvPr id="13351" name="Line 86"/>
            <p:cNvSpPr>
              <a:spLocks noChangeShapeType="1"/>
            </p:cNvSpPr>
            <p:nvPr/>
          </p:nvSpPr>
          <p:spPr bwMode="auto">
            <a:xfrm>
              <a:off x="3312" y="2219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2" name="Line 87"/>
            <p:cNvSpPr>
              <a:spLocks noChangeShapeType="1"/>
            </p:cNvSpPr>
            <p:nvPr/>
          </p:nvSpPr>
          <p:spPr bwMode="auto">
            <a:xfrm>
              <a:off x="3312" y="237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3" name="Line 88"/>
            <p:cNvSpPr>
              <a:spLocks noChangeShapeType="1"/>
            </p:cNvSpPr>
            <p:nvPr/>
          </p:nvSpPr>
          <p:spPr bwMode="auto">
            <a:xfrm>
              <a:off x="3559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4" name="Line 89"/>
            <p:cNvSpPr>
              <a:spLocks noChangeShapeType="1"/>
            </p:cNvSpPr>
            <p:nvPr/>
          </p:nvSpPr>
          <p:spPr bwMode="auto">
            <a:xfrm>
              <a:off x="3723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5" name="Line 90"/>
            <p:cNvSpPr>
              <a:spLocks noChangeShapeType="1"/>
            </p:cNvSpPr>
            <p:nvPr/>
          </p:nvSpPr>
          <p:spPr bwMode="auto">
            <a:xfrm>
              <a:off x="3312" y="176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6" name="Line 91"/>
            <p:cNvSpPr>
              <a:spLocks noChangeShapeType="1"/>
            </p:cNvSpPr>
            <p:nvPr/>
          </p:nvSpPr>
          <p:spPr bwMode="auto">
            <a:xfrm>
              <a:off x="4053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7" name="Line 92"/>
            <p:cNvSpPr>
              <a:spLocks noChangeShapeType="1"/>
            </p:cNvSpPr>
            <p:nvPr/>
          </p:nvSpPr>
          <p:spPr bwMode="auto">
            <a:xfrm>
              <a:off x="4217" y="2219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8" name="Line 93"/>
            <p:cNvSpPr>
              <a:spLocks noChangeShapeType="1"/>
            </p:cNvSpPr>
            <p:nvPr/>
          </p:nvSpPr>
          <p:spPr bwMode="auto">
            <a:xfrm rot="5102345" flipV="1">
              <a:off x="3636" y="462"/>
              <a:ext cx="1564" cy="1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9" name="Line 94"/>
            <p:cNvSpPr>
              <a:spLocks noChangeShapeType="1"/>
            </p:cNvSpPr>
            <p:nvPr/>
          </p:nvSpPr>
          <p:spPr bwMode="auto">
            <a:xfrm rot="4375766" flipV="1">
              <a:off x="4208" y="928"/>
              <a:ext cx="453" cy="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0" name="WordArt 97"/>
            <p:cNvSpPr>
              <a:spLocks noChangeArrowheads="1" noChangeShapeType="1" noTextEdit="1"/>
            </p:cNvSpPr>
            <p:nvPr/>
          </p:nvSpPr>
          <p:spPr bwMode="auto">
            <a:xfrm rot="2766567">
              <a:off x="3391" y="689"/>
              <a:ext cx="782" cy="2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97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y = kx +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(k &lt; 0)</a:t>
              </a:r>
              <a:endPara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61" name="Freeform 98"/>
            <p:cNvSpPr>
              <a:spLocks/>
            </p:cNvSpPr>
            <p:nvPr/>
          </p:nvSpPr>
          <p:spPr bwMode="auto">
            <a:xfrm>
              <a:off x="4608" y="1328"/>
              <a:ext cx="240" cy="112"/>
            </a:xfrm>
            <a:custGeom>
              <a:avLst/>
              <a:gdLst>
                <a:gd name="T0" fmla="*/ 0 w 240"/>
                <a:gd name="T1" fmla="*/ 16 h 112"/>
                <a:gd name="T2" fmla="*/ 144 w 240"/>
                <a:gd name="T3" fmla="*/ 16 h 112"/>
                <a:gd name="T4" fmla="*/ 240 w 240"/>
                <a:gd name="T5" fmla="*/ 112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12">
                  <a:moveTo>
                    <a:pt x="0" y="16"/>
                  </a:moveTo>
                  <a:cubicBezTo>
                    <a:pt x="52" y="8"/>
                    <a:pt x="104" y="0"/>
                    <a:pt x="144" y="16"/>
                  </a:cubicBezTo>
                  <a:cubicBezTo>
                    <a:pt x="184" y="32"/>
                    <a:pt x="224" y="96"/>
                    <a:pt x="240" y="11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2" name="Freeform 99"/>
            <p:cNvSpPr>
              <a:spLocks/>
            </p:cNvSpPr>
            <p:nvPr/>
          </p:nvSpPr>
          <p:spPr bwMode="auto">
            <a:xfrm>
              <a:off x="4629" y="1295"/>
              <a:ext cx="267" cy="145"/>
            </a:xfrm>
            <a:custGeom>
              <a:avLst/>
              <a:gdLst>
                <a:gd name="T0" fmla="*/ 0 w 240"/>
                <a:gd name="T1" fmla="*/ 21 h 112"/>
                <a:gd name="T2" fmla="*/ 202 w 240"/>
                <a:gd name="T3" fmla="*/ 21 h 112"/>
                <a:gd name="T4" fmla="*/ 336 w 240"/>
                <a:gd name="T5" fmla="*/ 144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12">
                  <a:moveTo>
                    <a:pt x="0" y="16"/>
                  </a:moveTo>
                  <a:cubicBezTo>
                    <a:pt x="52" y="8"/>
                    <a:pt x="104" y="0"/>
                    <a:pt x="144" y="16"/>
                  </a:cubicBezTo>
                  <a:cubicBezTo>
                    <a:pt x="184" y="32"/>
                    <a:pt x="224" y="96"/>
                    <a:pt x="240" y="11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89" name="Text Box 101"/>
          <p:cNvSpPr txBox="1">
            <a:spLocks noChangeArrowheads="1"/>
          </p:cNvSpPr>
          <p:nvPr/>
        </p:nvSpPr>
        <p:spPr bwMode="auto">
          <a:xfrm>
            <a:off x="533400" y="4419600"/>
            <a:ext cx="3733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3333CC"/>
                </a:solidFill>
              </a:rPr>
              <a:t>1)</a:t>
            </a:r>
            <a:r>
              <a:rPr lang="ru-RU" i="1" dirty="0" smtClean="0">
                <a:solidFill>
                  <a:srgbClr val="3333CC"/>
                </a:solidFill>
              </a:rPr>
              <a:t> Коэффициент</a:t>
            </a:r>
            <a:r>
              <a:rPr lang="en-US" i="1" dirty="0" smtClean="0">
                <a:solidFill>
                  <a:srgbClr val="3333CC"/>
                </a:solidFill>
              </a:rPr>
              <a:t> k</a:t>
            </a:r>
            <a:r>
              <a:rPr lang="ru-RU" i="1" dirty="0" smtClean="0">
                <a:solidFill>
                  <a:srgbClr val="3333CC"/>
                </a:solidFill>
              </a:rPr>
              <a:t>                                       определяется как тангенс угла, который образует </a:t>
            </a:r>
            <a:r>
              <a:rPr lang="en-US" i="1" dirty="0" smtClean="0">
                <a:solidFill>
                  <a:srgbClr val="3333CC"/>
                </a:solidFill>
              </a:rPr>
              <a:t>                               </a:t>
            </a:r>
            <a:r>
              <a:rPr lang="ru-RU" i="1" dirty="0" smtClean="0">
                <a:solidFill>
                  <a:srgbClr val="3333CC"/>
                </a:solidFill>
              </a:rPr>
              <a:t>прямая с положительным направлением оси Ох </a:t>
            </a:r>
            <a:endParaRPr lang="ru-RU" i="1" dirty="0">
              <a:solidFill>
                <a:srgbClr val="3333CC"/>
              </a:solidFill>
            </a:endParaRPr>
          </a:p>
        </p:txBody>
      </p:sp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4866255" y="4445958"/>
            <a:ext cx="3733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CC"/>
                </a:solidFill>
              </a:rPr>
              <a:t>2)Коэффициент </a:t>
            </a:r>
            <a:r>
              <a:rPr lang="en-US" i="1" dirty="0" smtClean="0">
                <a:solidFill>
                  <a:srgbClr val="3333CC"/>
                </a:solidFill>
              </a:rPr>
              <a:t>m                                         </a:t>
            </a:r>
            <a:r>
              <a:rPr lang="ru-RU" i="1" dirty="0" smtClean="0">
                <a:solidFill>
                  <a:srgbClr val="3333CC"/>
                </a:solidFill>
              </a:rPr>
              <a:t>определяется как </a:t>
            </a:r>
            <a:r>
              <a:rPr lang="en-US" i="1" dirty="0" smtClean="0">
                <a:solidFill>
                  <a:srgbClr val="3333CC"/>
                </a:solidFill>
              </a:rPr>
              <a:t>                                       </a:t>
            </a:r>
            <a:r>
              <a:rPr lang="ru-RU" i="1" dirty="0" smtClean="0">
                <a:solidFill>
                  <a:srgbClr val="3333CC"/>
                </a:solidFill>
              </a:rPr>
              <a:t>ордината точки</a:t>
            </a:r>
            <a:r>
              <a:rPr lang="en-US" i="1" dirty="0" smtClean="0">
                <a:solidFill>
                  <a:srgbClr val="3333CC"/>
                </a:solidFill>
              </a:rPr>
              <a:t>                                       </a:t>
            </a:r>
            <a:r>
              <a:rPr lang="ru-RU" i="1" dirty="0" smtClean="0">
                <a:solidFill>
                  <a:srgbClr val="3333CC"/>
                </a:solidFill>
              </a:rPr>
              <a:t> пересечения прямой</a:t>
            </a:r>
            <a:r>
              <a:rPr lang="en-US" i="1" dirty="0" smtClean="0">
                <a:solidFill>
                  <a:srgbClr val="3333CC"/>
                </a:solidFill>
              </a:rPr>
              <a:t>                                </a:t>
            </a:r>
            <a:r>
              <a:rPr lang="ru-RU" i="1" dirty="0" smtClean="0">
                <a:solidFill>
                  <a:srgbClr val="3333CC"/>
                </a:solidFill>
              </a:rPr>
              <a:t> с осью </a:t>
            </a:r>
            <a:r>
              <a:rPr lang="ru-RU" i="1" dirty="0" err="1" smtClean="0">
                <a:solidFill>
                  <a:srgbClr val="3333CC"/>
                </a:solidFill>
              </a:rPr>
              <a:t>Оу</a:t>
            </a:r>
            <a:endParaRPr lang="ru-RU" i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447"/>
            <a:ext cx="9144000" cy="10695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rgbClr val="FFFF00"/>
                </a:solidFill>
              </a:rPr>
              <a:t>      </a:t>
            </a:r>
            <a:r>
              <a:rPr lang="ru-RU" sz="3600" dirty="0" smtClean="0">
                <a:solidFill>
                  <a:srgbClr val="FFFF00"/>
                </a:solidFill>
              </a:rPr>
              <a:t>Линейная функция </a:t>
            </a:r>
            <a:r>
              <a:rPr lang="en-US" sz="3600" dirty="0" smtClean="0">
                <a:solidFill>
                  <a:srgbClr val="FFFF00"/>
                </a:solidFill>
              </a:rPr>
              <a:t>y= </a:t>
            </a:r>
            <a:r>
              <a:rPr lang="en-US" sz="3600" dirty="0" err="1" smtClean="0">
                <a:solidFill>
                  <a:srgbClr val="FFFF00"/>
                </a:solidFill>
              </a:rPr>
              <a:t>kx</a:t>
            </a:r>
            <a:r>
              <a:rPr lang="en-US" sz="3600" dirty="0" smtClean="0">
                <a:solidFill>
                  <a:srgbClr val="FFFF00"/>
                </a:solidFill>
              </a:rPr>
              <a:t> + </a:t>
            </a:r>
            <a:r>
              <a:rPr lang="en-US" sz="3600" dirty="0">
                <a:solidFill>
                  <a:srgbClr val="FFFF00"/>
                </a:solidFill>
              </a:rPr>
              <a:t>m</a:t>
            </a:r>
            <a:r>
              <a:rPr lang="ru-RU" dirty="0" smtClean="0">
                <a:solidFill>
                  <a:srgbClr val="FFFF00"/>
                </a:solidFill>
              </a:rPr>
              <a:t>          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ru-RU" sz="2400" dirty="0" smtClean="0">
                <a:solidFill>
                  <a:srgbClr val="FFFF00"/>
                </a:solidFill>
              </a:rPr>
              <a:t>(т</a:t>
            </a:r>
            <a:r>
              <a:rPr lang="ru-RU" sz="2800" dirty="0" smtClean="0">
                <a:solidFill>
                  <a:srgbClr val="FFFF00"/>
                </a:solidFill>
              </a:rPr>
              <a:t>еоретические сведения)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 flipV="1">
            <a:off x="228600" y="4465896"/>
            <a:ext cx="8468544" cy="104253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13396" idx="1"/>
          </p:cNvCxnSpPr>
          <p:nvPr/>
        </p:nvCxnSpPr>
        <p:spPr>
          <a:xfrm flipH="1">
            <a:off x="3917005" y="1961619"/>
            <a:ext cx="23738" cy="1162791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92384" y="1832393"/>
            <a:ext cx="0" cy="177075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92384" y="3545276"/>
            <a:ext cx="1830387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98"/>
          <p:cNvSpPr>
            <a:spLocks/>
          </p:cNvSpPr>
          <p:nvPr/>
        </p:nvSpPr>
        <p:spPr bwMode="auto">
          <a:xfrm rot="7428321" flipV="1">
            <a:off x="7451896" y="3192295"/>
            <a:ext cx="312649" cy="312000"/>
          </a:xfrm>
          <a:custGeom>
            <a:avLst/>
            <a:gdLst>
              <a:gd name="T0" fmla="*/ 0 w 240"/>
              <a:gd name="T1" fmla="*/ 16 h 112"/>
              <a:gd name="T2" fmla="*/ 144 w 240"/>
              <a:gd name="T3" fmla="*/ 16 h 112"/>
              <a:gd name="T4" fmla="*/ 240 w 240"/>
              <a:gd name="T5" fmla="*/ 112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12">
                <a:moveTo>
                  <a:pt x="0" y="16"/>
                </a:moveTo>
                <a:cubicBezTo>
                  <a:pt x="52" y="8"/>
                  <a:pt x="104" y="0"/>
                  <a:pt x="144" y="16"/>
                </a:cubicBezTo>
                <a:cubicBezTo>
                  <a:pt x="184" y="32"/>
                  <a:pt x="224" y="96"/>
                  <a:pt x="240" y="11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 flipH="1" flipV="1">
            <a:off x="6674165" y="2296050"/>
            <a:ext cx="78605" cy="678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2316940" y="2583455"/>
            <a:ext cx="98566" cy="147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9" grpId="0" autoUpdateAnimBg="0"/>
      <p:bldP spid="12390" grpId="0" autoUpdateAnimBg="0"/>
      <p:bldP spid="110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6" name="Group 58"/>
          <p:cNvGrpSpPr>
            <a:grpSpLocks/>
          </p:cNvGrpSpPr>
          <p:nvPr/>
        </p:nvGrpSpPr>
        <p:grpSpPr bwMode="auto">
          <a:xfrm>
            <a:off x="930616" y="1437930"/>
            <a:ext cx="3200400" cy="3050827"/>
            <a:chOff x="3120" y="1152"/>
            <a:chExt cx="2352" cy="2832"/>
          </a:xfrm>
        </p:grpSpPr>
        <p:sp>
          <p:nvSpPr>
            <p:cNvPr id="13363" name="Rectangle 9"/>
            <p:cNvSpPr>
              <a:spLocks noChangeArrowheads="1"/>
            </p:cNvSpPr>
            <p:nvPr/>
          </p:nvSpPr>
          <p:spPr bwMode="auto">
            <a:xfrm>
              <a:off x="3120" y="1152"/>
              <a:ext cx="2352" cy="28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4" name="Line 10"/>
            <p:cNvSpPr>
              <a:spLocks noChangeShapeType="1"/>
            </p:cNvSpPr>
            <p:nvPr/>
          </p:nvSpPr>
          <p:spPr bwMode="auto">
            <a:xfrm>
              <a:off x="3120" y="186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5" name="Line 11"/>
            <p:cNvSpPr>
              <a:spLocks noChangeShapeType="1"/>
            </p:cNvSpPr>
            <p:nvPr/>
          </p:nvSpPr>
          <p:spPr bwMode="auto">
            <a:xfrm>
              <a:off x="3120" y="2080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6" name="Line 12"/>
            <p:cNvSpPr>
              <a:spLocks noChangeShapeType="1"/>
            </p:cNvSpPr>
            <p:nvPr/>
          </p:nvSpPr>
          <p:spPr bwMode="auto">
            <a:xfrm>
              <a:off x="3120" y="229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7" name="Line 13"/>
            <p:cNvSpPr>
              <a:spLocks noChangeShapeType="1"/>
            </p:cNvSpPr>
            <p:nvPr/>
          </p:nvSpPr>
          <p:spPr bwMode="auto">
            <a:xfrm>
              <a:off x="3120" y="250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8" name="Line 14"/>
            <p:cNvSpPr>
              <a:spLocks noChangeShapeType="1"/>
            </p:cNvSpPr>
            <p:nvPr/>
          </p:nvSpPr>
          <p:spPr bwMode="auto">
            <a:xfrm>
              <a:off x="3120" y="29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9" name="Line 15"/>
            <p:cNvSpPr>
              <a:spLocks noChangeShapeType="1"/>
            </p:cNvSpPr>
            <p:nvPr/>
          </p:nvSpPr>
          <p:spPr bwMode="auto">
            <a:xfrm>
              <a:off x="3120" y="272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0" name="Line 16"/>
            <p:cNvSpPr>
              <a:spLocks noChangeShapeType="1"/>
            </p:cNvSpPr>
            <p:nvPr/>
          </p:nvSpPr>
          <p:spPr bwMode="auto">
            <a:xfrm>
              <a:off x="3120" y="331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1" name="Line 17"/>
            <p:cNvSpPr>
              <a:spLocks noChangeShapeType="1"/>
            </p:cNvSpPr>
            <p:nvPr/>
          </p:nvSpPr>
          <p:spPr bwMode="auto">
            <a:xfrm>
              <a:off x="3120" y="350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2" name="Line 18"/>
            <p:cNvSpPr>
              <a:spLocks noChangeShapeType="1"/>
            </p:cNvSpPr>
            <p:nvPr/>
          </p:nvSpPr>
          <p:spPr bwMode="auto">
            <a:xfrm>
              <a:off x="3120" y="1651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3" name="Line 19"/>
            <p:cNvSpPr>
              <a:spLocks noChangeShapeType="1"/>
            </p:cNvSpPr>
            <p:nvPr/>
          </p:nvSpPr>
          <p:spPr bwMode="auto">
            <a:xfrm>
              <a:off x="3120" y="1437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4" name="Line 20"/>
            <p:cNvSpPr>
              <a:spLocks noChangeShapeType="1"/>
            </p:cNvSpPr>
            <p:nvPr/>
          </p:nvSpPr>
          <p:spPr bwMode="auto">
            <a:xfrm flipH="1">
              <a:off x="4176" y="1152"/>
              <a:ext cx="0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5" name="Line 21"/>
            <p:cNvSpPr>
              <a:spLocks noChangeShapeType="1"/>
            </p:cNvSpPr>
            <p:nvPr/>
          </p:nvSpPr>
          <p:spPr bwMode="auto">
            <a:xfrm rot="5400000">
              <a:off x="4272" y="1584"/>
              <a:ext cx="0" cy="23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6" name="Line 23"/>
            <p:cNvSpPr>
              <a:spLocks noChangeShapeType="1"/>
            </p:cNvSpPr>
            <p:nvPr/>
          </p:nvSpPr>
          <p:spPr bwMode="auto">
            <a:xfrm flipV="1">
              <a:off x="436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7" name="Line 24"/>
            <p:cNvSpPr>
              <a:spLocks noChangeShapeType="1"/>
            </p:cNvSpPr>
            <p:nvPr/>
          </p:nvSpPr>
          <p:spPr bwMode="auto">
            <a:xfrm flipV="1">
              <a:off x="4560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8" name="Line 25"/>
            <p:cNvSpPr>
              <a:spLocks noChangeShapeType="1"/>
            </p:cNvSpPr>
            <p:nvPr/>
          </p:nvSpPr>
          <p:spPr bwMode="auto">
            <a:xfrm flipV="1">
              <a:off x="4752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9" name="Line 26"/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0" name="Line 27"/>
            <p:cNvSpPr>
              <a:spLocks noChangeShapeType="1"/>
            </p:cNvSpPr>
            <p:nvPr/>
          </p:nvSpPr>
          <p:spPr bwMode="auto">
            <a:xfrm flipH="1" flipV="1">
              <a:off x="5136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1" name="Line 28"/>
            <p:cNvSpPr>
              <a:spLocks noChangeShapeType="1"/>
            </p:cNvSpPr>
            <p:nvPr/>
          </p:nvSpPr>
          <p:spPr bwMode="auto">
            <a:xfrm flipV="1">
              <a:off x="532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2" name="Line 29"/>
            <p:cNvSpPr>
              <a:spLocks noChangeShapeType="1"/>
            </p:cNvSpPr>
            <p:nvPr/>
          </p:nvSpPr>
          <p:spPr bwMode="auto">
            <a:xfrm flipH="1" flipV="1">
              <a:off x="3792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3" name="Line 30"/>
            <p:cNvSpPr>
              <a:spLocks noChangeShapeType="1"/>
            </p:cNvSpPr>
            <p:nvPr/>
          </p:nvSpPr>
          <p:spPr bwMode="auto">
            <a:xfrm flipH="1" flipV="1">
              <a:off x="3216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4" name="Text Box 31"/>
            <p:cNvSpPr txBox="1">
              <a:spLocks noChangeArrowheads="1"/>
            </p:cNvSpPr>
            <p:nvPr/>
          </p:nvSpPr>
          <p:spPr bwMode="auto">
            <a:xfrm>
              <a:off x="5136" y="2736"/>
              <a:ext cx="24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х</a:t>
              </a:r>
            </a:p>
          </p:txBody>
        </p:sp>
        <p:sp>
          <p:nvSpPr>
            <p:cNvPr id="13385" name="Text Box 33"/>
            <p:cNvSpPr txBox="1">
              <a:spLocks noChangeArrowheads="1"/>
            </p:cNvSpPr>
            <p:nvPr/>
          </p:nvSpPr>
          <p:spPr bwMode="auto">
            <a:xfrm>
              <a:off x="3985" y="2689"/>
              <a:ext cx="1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 b="1">
                  <a:solidFill>
                    <a:srgbClr val="2BAB2B"/>
                  </a:solidFill>
                </a:rPr>
                <a:t>0</a:t>
              </a:r>
            </a:p>
          </p:txBody>
        </p:sp>
        <p:sp>
          <p:nvSpPr>
            <p:cNvPr id="13386" name="Line 35"/>
            <p:cNvSpPr>
              <a:spLocks noChangeShapeType="1"/>
            </p:cNvSpPr>
            <p:nvPr/>
          </p:nvSpPr>
          <p:spPr bwMode="auto">
            <a:xfrm>
              <a:off x="4179" y="2080"/>
              <a:ext cx="1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7" name="Line 39"/>
            <p:cNvSpPr>
              <a:spLocks noChangeShapeType="1"/>
            </p:cNvSpPr>
            <p:nvPr/>
          </p:nvSpPr>
          <p:spPr bwMode="auto">
            <a:xfrm>
              <a:off x="3992" y="2080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8" name="Text Box 40"/>
            <p:cNvSpPr txBox="1">
              <a:spLocks noChangeArrowheads="1"/>
            </p:cNvSpPr>
            <p:nvPr/>
          </p:nvSpPr>
          <p:spPr bwMode="auto">
            <a:xfrm>
              <a:off x="3936" y="1152"/>
              <a:ext cx="2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у</a:t>
              </a:r>
            </a:p>
          </p:txBody>
        </p:sp>
        <p:sp>
          <p:nvSpPr>
            <p:cNvPr id="13389" name="Line 41"/>
            <p:cNvSpPr>
              <a:spLocks noChangeShapeType="1"/>
            </p:cNvSpPr>
            <p:nvPr/>
          </p:nvSpPr>
          <p:spPr bwMode="auto">
            <a:xfrm>
              <a:off x="3120" y="3696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0" name="Line 42"/>
            <p:cNvSpPr>
              <a:spLocks noChangeShapeType="1"/>
            </p:cNvSpPr>
            <p:nvPr/>
          </p:nvSpPr>
          <p:spPr bwMode="auto">
            <a:xfrm>
              <a:off x="3120" y="38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1" name="Line 43"/>
            <p:cNvSpPr>
              <a:spLocks noChangeShapeType="1"/>
            </p:cNvSpPr>
            <p:nvPr/>
          </p:nvSpPr>
          <p:spPr bwMode="auto">
            <a:xfrm>
              <a:off x="340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2" name="Line 44"/>
            <p:cNvSpPr>
              <a:spLocks noChangeShapeType="1"/>
            </p:cNvSpPr>
            <p:nvPr/>
          </p:nvSpPr>
          <p:spPr bwMode="auto">
            <a:xfrm>
              <a:off x="3600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3" name="Line 47"/>
            <p:cNvSpPr>
              <a:spLocks noChangeShapeType="1"/>
            </p:cNvSpPr>
            <p:nvPr/>
          </p:nvSpPr>
          <p:spPr bwMode="auto">
            <a:xfrm>
              <a:off x="3120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4" name="Line 50"/>
            <p:cNvSpPr>
              <a:spLocks noChangeShapeType="1"/>
            </p:cNvSpPr>
            <p:nvPr/>
          </p:nvSpPr>
          <p:spPr bwMode="auto">
            <a:xfrm>
              <a:off x="3984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5" name="Line 51"/>
            <p:cNvSpPr>
              <a:spLocks noChangeShapeType="1"/>
            </p:cNvSpPr>
            <p:nvPr/>
          </p:nvSpPr>
          <p:spPr bwMode="auto">
            <a:xfrm>
              <a:off x="4176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6" name="Line 52"/>
            <p:cNvSpPr>
              <a:spLocks noChangeShapeType="1"/>
            </p:cNvSpPr>
            <p:nvPr/>
          </p:nvSpPr>
          <p:spPr bwMode="auto">
            <a:xfrm rot="687553" flipV="1">
              <a:off x="3559" y="1413"/>
              <a:ext cx="1621" cy="21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rgbClr val="FFFF00"/>
                </a:solidFill>
              </a:rPr>
              <a:t>      </a:t>
            </a:r>
            <a:r>
              <a:rPr lang="ru-RU" sz="3600" dirty="0" smtClean="0">
                <a:solidFill>
                  <a:srgbClr val="FFFF00"/>
                </a:solidFill>
              </a:rPr>
              <a:t>Линейная функция </a:t>
            </a:r>
            <a:r>
              <a:rPr lang="en-US" sz="3600" dirty="0" smtClean="0">
                <a:solidFill>
                  <a:srgbClr val="FFFF00"/>
                </a:solidFill>
              </a:rPr>
              <a:t>y= </a:t>
            </a:r>
            <a:r>
              <a:rPr lang="en-US" sz="3600" dirty="0" err="1" smtClean="0">
                <a:solidFill>
                  <a:srgbClr val="FFFF00"/>
                </a:solidFill>
              </a:rPr>
              <a:t>kx</a:t>
            </a:r>
            <a:r>
              <a:rPr lang="en-US" sz="3600" dirty="0" smtClean="0">
                <a:solidFill>
                  <a:srgbClr val="FFFF00"/>
                </a:solidFill>
              </a:rPr>
              <a:t> +m </a:t>
            </a:r>
            <a:r>
              <a:rPr lang="ru-RU" dirty="0" smtClean="0">
                <a:solidFill>
                  <a:srgbClr val="FFFF00"/>
                </a:solidFill>
              </a:rPr>
              <a:t>           </a:t>
            </a:r>
            <a:r>
              <a:rPr lang="en-US" dirty="0" smtClean="0">
                <a:solidFill>
                  <a:srgbClr val="FFFF00"/>
                </a:solidFill>
              </a:rPr>
              <a:t>     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</a:t>
            </a:r>
            <a:r>
              <a:rPr lang="ru-RU" sz="2400" dirty="0" smtClean="0">
                <a:solidFill>
                  <a:srgbClr val="FFFF00"/>
                </a:solidFill>
              </a:rPr>
              <a:t>(т</a:t>
            </a:r>
            <a:r>
              <a:rPr lang="ru-RU" sz="2800" dirty="0" smtClean="0">
                <a:solidFill>
                  <a:srgbClr val="FFFF00"/>
                </a:solidFill>
              </a:rPr>
              <a:t>еоретические сведения)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0"/>
          </p:nvPr>
        </p:nvSpPr>
        <p:spPr>
          <a:xfrm rot="10800000" flipV="1">
            <a:off x="4562246" y="1473442"/>
            <a:ext cx="4392488" cy="364725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прямой можно                 написать по координатам двух      точек,  принадлежащих этой                           прямой: (2;2) (-3; -2), решив           получившуюся при этом систему уравнений с двумя неизвестными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2k+m = 2,     k=0,8 ; m=0,4                                                                                              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-3k+m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</a:t>
            </a:r>
          </a:p>
          <a:p>
            <a:endParaRPr 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0,8x +0,4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2867205" y="2608999"/>
            <a:ext cx="98566" cy="147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559260" y="3514035"/>
            <a:ext cx="98566" cy="147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4726761" y="3661415"/>
            <a:ext cx="289982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1" y="2060848"/>
            <a:ext cx="4211959" cy="3305711"/>
          </a:xfrm>
          <a:prstGeom prst="rect">
            <a:avLst/>
          </a:prstGeom>
        </p:spPr>
      </p:pic>
      <p:sp>
        <p:nvSpPr>
          <p:cNvPr id="6" name="AutoShape 2" descr="https://ege.sdamgia.ru/get_file?id=91993"/>
          <p:cNvSpPr>
            <a:spLocks noChangeAspect="1" noChangeArrowheads="1"/>
          </p:cNvSpPr>
          <p:nvPr/>
        </p:nvSpPr>
        <p:spPr bwMode="auto">
          <a:xfrm>
            <a:off x="199599" y="736997"/>
            <a:ext cx="299476" cy="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ru-RU" sz="1350" ker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203865"/>
            <a:ext cx="3767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ru-RU" sz="1350" b="1" kern="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2177517"/>
            <a:ext cx="625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ru-RU" sz="1350" b="1" kern="0" dirty="0">
                <a:solidFill>
                  <a:srgbClr val="C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1947351"/>
                <a:ext cx="5332503" cy="5522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latinLnBrk="0"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</a:p>
              <a:p>
                <a:pPr marL="257175" indent="-257175" defTabSz="685800" latinLnBrk="0">
                  <a:buFontTx/>
                  <a:buAutoNum type="arabicParenR"/>
                  <a:defRPr/>
                </a:pP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прямой у=</a:t>
                </a:r>
                <a:r>
                  <a:rPr lang="en-US" b="1" i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kx+b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для первой прямой: </a:t>
                </a:r>
                <a:r>
                  <a:rPr lang="en-US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для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второй прямой.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57175" indent="-257175" defTabSz="685800" latinLnBrk="0">
                  <a:buFontTx/>
                  <a:buAutoNum type="arabicParenR"/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Первая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проходит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точку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(-4;1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i="1" kern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 latinLnBrk="0"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,подставив координаты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этой точки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уравнение:1=1,5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·(-4)+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=7.                                        у=1,5х+7-уравнение1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прямой.</a:t>
                </a:r>
              </a:p>
              <a:p>
                <a:pPr defTabSz="685800" latinLnBrk="0">
                  <a:defRPr/>
                </a:pP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Вторая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проходит через 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(-1;0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685800" latinLnBrk="0">
                  <a:defRPr/>
                </a:pP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,подставив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координаты точки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уравнение: 0=1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·(-1)+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     Тогда у = х+1-уравнение2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прямой.</a:t>
                </a:r>
              </a:p>
              <a:p>
                <a:pPr defTabSz="685800" latinLnBrk="0">
                  <a:defRPr/>
                </a:pP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)Решим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систему уравнений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у=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ru-RU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Вычтем </a:t>
                </a:r>
                <a:r>
                  <a:rPr lang="ru-RU" b="1" i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1 уравнения 2 уравнение , получим </a:t>
                </a:r>
                <a:r>
                  <a:rPr lang="ru-RU" b="1" i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0,5х+6= 0. Отсюда </a:t>
                </a:r>
                <a:r>
                  <a:rPr lang="ru-RU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-</a:t>
                </a:r>
                <a:r>
                  <a:rPr lang="ru-RU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12.Тогда у</a:t>
                </a:r>
                <a:r>
                  <a:rPr lang="ru-RU" b="1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-11.                   </a:t>
                </a:r>
                <a:r>
                  <a:rPr lang="ru-RU" sz="2000" b="1" i="1" kern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-11</a:t>
                </a:r>
                <a:endParaRPr lang="ru-RU" sz="20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 latinLnBrk="0">
                  <a:defRPr/>
                </a:pPr>
                <a:endParaRPr lang="en-US" sz="1350" kern="0" dirty="0">
                  <a:solidFill>
                    <a:prstClr val="black"/>
                  </a:solidFill>
                </a:endParaRPr>
              </a:p>
              <a:p>
                <a:pPr defTabSz="685800" latinLnBrk="0">
                  <a:defRPr/>
                </a:pPr>
                <a:endParaRPr lang="ru-RU" sz="135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947351"/>
                <a:ext cx="5332503" cy="5522987"/>
              </a:xfrm>
              <a:prstGeom prst="rect">
                <a:avLst/>
              </a:prstGeom>
              <a:blipFill rotWithShape="0">
                <a:blip r:embed="rId4"/>
                <a:stretch>
                  <a:fillRect l="-1143" t="-552" r="-1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6580809" y="2581692"/>
            <a:ext cx="16727" cy="13222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796137" y="3861048"/>
            <a:ext cx="73680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045532" y="3003278"/>
            <a:ext cx="0" cy="128981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948263" y="4293096"/>
            <a:ext cx="1080121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695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Задание1.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изображены графики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линейных функций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ординату точек пересечения.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5748271" y="3573016"/>
            <a:ext cx="407905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6947065" y="4077072"/>
            <a:ext cx="274795" cy="432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1" t="949" r="2524" b="1"/>
          <a:stretch/>
        </p:blipFill>
        <p:spPr>
          <a:xfrm>
            <a:off x="6238429" y="2132856"/>
            <a:ext cx="2927097" cy="302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553" y="1438824"/>
                <a:ext cx="6216903" cy="551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d.</a:t>
                </a:r>
                <a:endParaRPr lang="ru-RU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</a:t>
                </a:r>
                <a:r>
                  <a:rPr lang="ru-RU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раскроем|bx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c|=0 в точке излома при х=1,</a:t>
                </a: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х&lt;1,то f(x)=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c +d=(а-b)х+ d-с, где  (а-b)-угловой коэффициент, (d-с)-ордината точки пересечения прямой с осью Ох. </a:t>
                </a: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графику  а-b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d-с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х&gt;1,то f(x)=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 +d=(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а+b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х+с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d,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а+b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угловой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 графику  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а+b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Продолжив прямую до пересечения с осью 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Оу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получим ,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с+ d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</a:p>
              <a:p>
                <a:endParaRPr lang="ru-RU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Решив эти системы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а−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а+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и</m:t>
                    </m:r>
                    <m:d>
                      <m:dPr>
                        <m:begChr m:val="{"/>
                        <m:endChr m:val=""/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с+ 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m:rPr>
                                <m:nor/>
                              </m:r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−с</m:t>
                            </m:r>
                            <m:r>
                              <m:rPr>
                                <m:nor/>
                              </m:r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b="1" i="1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eqAr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d>
                  </m:oMath>
                </a14:m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получим,что</a:t>
                </a:r>
              </a:p>
              <a:p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-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b=3; c = -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d =2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Подставив найденные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уравнение </a:t>
                </a:r>
                <a:r>
                  <a:rPr 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+d=0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2=0,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х=2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Ответ:2</a:t>
                </a:r>
              </a:p>
              <a:p>
                <a:endParaRPr lang="ru-RU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3" y="1438824"/>
                <a:ext cx="6216903" cy="5511509"/>
              </a:xfrm>
              <a:prstGeom prst="rect">
                <a:avLst/>
              </a:prstGeom>
              <a:blipFill rotWithShape="0">
                <a:blip r:embed="rId4"/>
                <a:stretch>
                  <a:fillRect l="-1471" t="-553"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 flipH="1">
            <a:off x="7548074" y="4219278"/>
            <a:ext cx="264753" cy="5863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8073" y="2996951"/>
            <a:ext cx="2397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7092280" y="4653134"/>
            <a:ext cx="4342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7114"/>
            <a:ext cx="8451284" cy="8114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 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изображён график функции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                                               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f(x)=</a:t>
            </a:r>
            <a:r>
              <a:rPr lang="ru-RU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|</a:t>
            </a:r>
            <a:r>
              <a:rPr lang="ru-RU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c| +d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числа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 b, c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— целые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корень уравнения </a:t>
            </a:r>
            <a:r>
              <a:rPr lang="ru-RU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d=0.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7|5.5|1.9|7.8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7|5.5|1.9|7.8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2.6|8.1|3|6.3|3.5|12.7|11|4.3|8.7|10.1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1006</Words>
  <Application>Microsoft Office PowerPoint</Application>
  <PresentationFormat>Экран (4:3)</PresentationFormat>
  <Paragraphs>228</Paragraphs>
  <Slides>25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맑은 고딕</vt:lpstr>
      <vt:lpstr>Algerian</vt:lpstr>
      <vt:lpstr>Arial</vt:lpstr>
      <vt:lpstr>Calibri</vt:lpstr>
      <vt:lpstr>Cambria Math</vt:lpstr>
      <vt:lpstr>Times New Roman</vt:lpstr>
      <vt:lpstr>Verdana</vt:lpstr>
      <vt:lpstr>Office Theme</vt:lpstr>
      <vt:lpstr>Custom Design</vt:lpstr>
      <vt:lpstr>Уравнение</vt:lpstr>
      <vt:lpstr>Формула</vt:lpstr>
      <vt:lpstr>Презентация PowerPoint</vt:lpstr>
      <vt:lpstr>                  Изменения</vt:lpstr>
      <vt:lpstr>Действия с функциями в задании №9                   ЕГЭ (профильный уровень)</vt:lpstr>
      <vt:lpstr>Виды заданий</vt:lpstr>
      <vt:lpstr>Виды заданий</vt:lpstr>
      <vt:lpstr>        Линейная функция y= kx + m                            (теоретические сведения)</vt:lpstr>
      <vt:lpstr>        Линейная функция y= kx +m                               (теоретические сведения)</vt:lpstr>
      <vt:lpstr>   Задание1. На рисунке изображены графики двух                                      линейных функций. Найдите ординату точек пересечения. </vt:lpstr>
      <vt:lpstr>   Задание 2.   На рисунке изображён график функции вида                                                 f(x)=ax + |bx + c| +d, где числа a, b, c и d — целые.                                         Найдите корень уравнения ax + d=0.                                    </vt:lpstr>
      <vt:lpstr> Квадратичная функция  y= aх²+bx + c           (теоретические сведения) </vt:lpstr>
      <vt:lpstr>Презентация PowerPoint</vt:lpstr>
      <vt:lpstr>                    Параболы</vt:lpstr>
      <vt:lpstr> Задание 3. На рисунке изображен график функции                                                                      f(x)= a x²+bx+c, где числа a, b и c-целые.                                                                                           Найдите значение f(10)   (первый способ)</vt:lpstr>
      <vt:lpstr> Задание 3. На рисунке изображен график функции                                                                           f(x)= a x²+bx+c, где числа a,b и c-целые.                                                                                                            Найдите значение f(10)  (второй способ)</vt:lpstr>
      <vt:lpstr>                     Гиперболы</vt:lpstr>
      <vt:lpstr>            Функция обратной                                                                                                           пропорциональности</vt:lpstr>
      <vt:lpstr>Презентация PowerPoint</vt:lpstr>
      <vt:lpstr>Задание 5. Логарифмическая функция</vt:lpstr>
      <vt:lpstr>    Задание 6. Показательная функция</vt:lpstr>
      <vt:lpstr> График функции вида f(x)= acos(bπx + c)+d,                                                   где числа  a  b, c и d-целые. ( Теория)</vt:lpstr>
      <vt:lpstr>                                          Задание 7.   На рисунке изображен график функции вида                                 f(x)= acos(bπx+c)+d, где числа a,b, c и d-целые. Найдите f(22/3). </vt:lpstr>
      <vt:lpstr>             Рекомендации</vt:lpstr>
      <vt:lpstr>      На рисунке изображены графики двух линейных                        1         функций. Найдите ординату точек пересечения. </vt:lpstr>
      <vt:lpstr>Презентация PowerPoint</vt:lpstr>
      <vt:lpstr>   3         Функция обратной                                                                                                           пропорциональности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378</cp:revision>
  <dcterms:created xsi:type="dcterms:W3CDTF">2014-04-01T16:35:38Z</dcterms:created>
  <dcterms:modified xsi:type="dcterms:W3CDTF">2021-12-08T13:59:43Z</dcterms:modified>
</cp:coreProperties>
</file>