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46"/>
  </p:notesMasterIdLst>
  <p:sldIdLst>
    <p:sldId id="256" r:id="rId2"/>
    <p:sldId id="303" r:id="rId3"/>
    <p:sldId id="304" r:id="rId4"/>
    <p:sldId id="282" r:id="rId5"/>
    <p:sldId id="280" r:id="rId6"/>
    <p:sldId id="278" r:id="rId7"/>
    <p:sldId id="279" r:id="rId8"/>
    <p:sldId id="261" r:id="rId9"/>
    <p:sldId id="305" r:id="rId10"/>
    <p:sldId id="274" r:id="rId11"/>
    <p:sldId id="284" r:id="rId12"/>
    <p:sldId id="286" r:id="rId13"/>
    <p:sldId id="285" r:id="rId14"/>
    <p:sldId id="275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8" r:id="rId26"/>
    <p:sldId id="299" r:id="rId27"/>
    <p:sldId id="300" r:id="rId28"/>
    <p:sldId id="301" r:id="rId29"/>
    <p:sldId id="283" r:id="rId30"/>
    <p:sldId id="266" r:id="rId31"/>
    <p:sldId id="259" r:id="rId32"/>
    <p:sldId id="260" r:id="rId33"/>
    <p:sldId id="262" r:id="rId34"/>
    <p:sldId id="263" r:id="rId35"/>
    <p:sldId id="264" r:id="rId36"/>
    <p:sldId id="265" r:id="rId37"/>
    <p:sldId id="267" r:id="rId38"/>
    <p:sldId id="268" r:id="rId39"/>
    <p:sldId id="269" r:id="rId40"/>
    <p:sldId id="271" r:id="rId41"/>
    <p:sldId id="281" r:id="rId42"/>
    <p:sldId id="272" r:id="rId43"/>
    <p:sldId id="276" r:id="rId44"/>
    <p:sldId id="273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98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5F2A9-5897-4642-8E10-27A059E30BC5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D5A40F-440E-47FE-A115-CF108A4D38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325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5A40F-440E-47FE-A115-CF108A4D38F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354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5A40F-440E-47FE-A115-CF108A4D38F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692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5A40F-440E-47FE-A115-CF108A4D38F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403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5A40F-440E-47FE-A115-CF108A4D38F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648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5A40F-440E-47FE-A115-CF108A4D38F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629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5A40F-440E-47FE-A115-CF108A4D38F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916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5A40F-440E-47FE-A115-CF108A4D38F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818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711E-B723-4C3B-B1E8-13A2E41BD783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1D5F6E1-7042-40D2-A7C9-FFB60FAA9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559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711E-B723-4C3B-B1E8-13A2E41BD783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1D5F6E1-7042-40D2-A7C9-FFB60FAA9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564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711E-B723-4C3B-B1E8-13A2E41BD783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1D5F6E1-7042-40D2-A7C9-FFB60FAA900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00235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711E-B723-4C3B-B1E8-13A2E41BD783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1D5F6E1-7042-40D2-A7C9-FFB60FAA9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233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711E-B723-4C3B-B1E8-13A2E41BD783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1D5F6E1-7042-40D2-A7C9-FFB60FAA9001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9493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711E-B723-4C3B-B1E8-13A2E41BD783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1D5F6E1-7042-40D2-A7C9-FFB60FAA9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217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711E-B723-4C3B-B1E8-13A2E41BD783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F6E1-7042-40D2-A7C9-FFB60FAA9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629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711E-B723-4C3B-B1E8-13A2E41BD783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F6E1-7042-40D2-A7C9-FFB60FAA9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259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711E-B723-4C3B-B1E8-13A2E41BD783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F6E1-7042-40D2-A7C9-FFB60FAA9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519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711E-B723-4C3B-B1E8-13A2E41BD783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1D5F6E1-7042-40D2-A7C9-FFB60FAA9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49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711E-B723-4C3B-B1E8-13A2E41BD783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1D5F6E1-7042-40D2-A7C9-FFB60FAA9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73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711E-B723-4C3B-B1E8-13A2E41BD783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1D5F6E1-7042-40D2-A7C9-FFB60FAA9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909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711E-B723-4C3B-B1E8-13A2E41BD783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F6E1-7042-40D2-A7C9-FFB60FAA9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711E-B723-4C3B-B1E8-13A2E41BD783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F6E1-7042-40D2-A7C9-FFB60FAA9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337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711E-B723-4C3B-B1E8-13A2E41BD783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F6E1-7042-40D2-A7C9-FFB60FAA9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085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711E-B723-4C3B-B1E8-13A2E41BD783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1D5F6E1-7042-40D2-A7C9-FFB60FAA9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891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8711E-B723-4C3B-B1E8-13A2E41BD783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1D5F6E1-7042-40D2-A7C9-FFB60FAA9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257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5297" y="1976114"/>
            <a:ext cx="9527528" cy="155766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ФГОС НОО И ФГОС ООО С УЧЕТОМ ГОСУДАРСТВЕННОЙ ПОЛИТИКИ В СФЕРЕ ОБРАЗОВАНИЯ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05160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6394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883" t="31621" r="31106" b="25020"/>
          <a:stretch/>
        </p:blipFill>
        <p:spPr>
          <a:xfrm>
            <a:off x="994508" y="1209965"/>
            <a:ext cx="10312827" cy="449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5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3407" t="30838" r="29236" b="20720"/>
          <a:stretch/>
        </p:blipFill>
        <p:spPr>
          <a:xfrm>
            <a:off x="681097" y="572655"/>
            <a:ext cx="11062481" cy="525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7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3561" t="31133" r="30596" b="19827"/>
          <a:stretch/>
        </p:blipFill>
        <p:spPr>
          <a:xfrm>
            <a:off x="1045962" y="849746"/>
            <a:ext cx="10190415" cy="503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21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8918" t="31835" r="30621" b="24806"/>
          <a:stretch/>
        </p:blipFill>
        <p:spPr>
          <a:xfrm>
            <a:off x="1134166" y="794328"/>
            <a:ext cx="10663210" cy="515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29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41125" t="32656" r="30038" b="20696"/>
          <a:stretch/>
        </p:blipFill>
        <p:spPr>
          <a:xfrm>
            <a:off x="3724275" y="719282"/>
            <a:ext cx="5604451" cy="509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09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7268" t="31256" r="28663" b="22694"/>
          <a:stretch/>
        </p:blipFill>
        <p:spPr>
          <a:xfrm>
            <a:off x="2290619" y="1180773"/>
            <a:ext cx="8315126" cy="488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60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3645" t="29794" r="28493" b="17309"/>
          <a:stretch/>
        </p:blipFill>
        <p:spPr>
          <a:xfrm>
            <a:off x="1502229" y="1436915"/>
            <a:ext cx="9708253" cy="46443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00894" y="469452"/>
            <a:ext cx="571092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предметным результатам</a:t>
            </a:r>
            <a:endParaRPr lang="ru-RU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537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8201" t="30897" r="30588" b="20984"/>
          <a:stretch/>
        </p:blipFill>
        <p:spPr>
          <a:xfrm>
            <a:off x="2272145" y="561249"/>
            <a:ext cx="7203197" cy="473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56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8125" t="30822" r="29251" b="21017"/>
          <a:stretch/>
        </p:blipFill>
        <p:spPr>
          <a:xfrm>
            <a:off x="2336800" y="728258"/>
            <a:ext cx="7238521" cy="477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51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8311" t="31141" r="28657" b="19991"/>
          <a:stretch/>
        </p:blipFill>
        <p:spPr>
          <a:xfrm>
            <a:off x="2687783" y="1362269"/>
            <a:ext cx="7121236" cy="454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49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1151" y="624110"/>
            <a:ext cx="9923462" cy="1280890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государственный образовательный стандарт (ФГОС)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совокупность обязательных требований к образованию определенного уровня и (или) к профессии, специальности и направлению подготовки, утвержденных федеральным органом исполнительной власти, осуществляющим функции по выработке государственной политики и нормативно-правовому регулированию в сфере образования	 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9537" y="2581275"/>
            <a:ext cx="10125076" cy="3777622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федеральный государственный образовательный стандарт включает в себя три вида требований. Эти нормы определяют общую структуру ФГОС и относятся ко всем видам стандартов образования.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структуре основных образовательных программ. Какие предметы изучать? Каким должен быть учебный план? Как развивать умение учиться? Как оценивать результаты?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условиям реализации основных образовательных программ. Сколько нужно учителей и других специалистов? Какие потребуются учебники и оборудование?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результатам освоения основных образовательных программ. Здесь учитываются не только оценки по предметам, но и самостоятельность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обучающихся, умение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общаться, наличие собственной позиции и прочие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личностные результаты.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404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8724" t="29921" r="27235" b="22301"/>
          <a:stretch/>
        </p:blipFill>
        <p:spPr>
          <a:xfrm>
            <a:off x="1747675" y="517236"/>
            <a:ext cx="8763307" cy="534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99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8273" t="30972" r="30482" b="24679"/>
          <a:stretch/>
        </p:blipFill>
        <p:spPr>
          <a:xfrm>
            <a:off x="1898114" y="729673"/>
            <a:ext cx="8529742" cy="515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1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8723" t="30237" r="27623" b="29436"/>
          <a:stretch/>
        </p:blipFill>
        <p:spPr>
          <a:xfrm>
            <a:off x="1945698" y="648478"/>
            <a:ext cx="8905737" cy="462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1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562" t="29921" r="30358" b="28929"/>
          <a:stretch/>
        </p:blipFill>
        <p:spPr>
          <a:xfrm>
            <a:off x="1392648" y="905164"/>
            <a:ext cx="9303061" cy="537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0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8930" t="30024" r="28039" b="24545"/>
          <a:stretch/>
        </p:blipFill>
        <p:spPr>
          <a:xfrm>
            <a:off x="1648340" y="1117600"/>
            <a:ext cx="8677915" cy="515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394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6461" t="21587" r="2335" b="9781"/>
          <a:stretch/>
        </p:blipFill>
        <p:spPr>
          <a:xfrm>
            <a:off x="1385455" y="494433"/>
            <a:ext cx="9504218" cy="599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92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705" t="30059" r="29904" b="20091"/>
          <a:stretch/>
        </p:blipFill>
        <p:spPr>
          <a:xfrm>
            <a:off x="2096655" y="546670"/>
            <a:ext cx="8054109" cy="559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67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975" t="29507" r="30023" b="20091"/>
          <a:stretch/>
        </p:blipFill>
        <p:spPr>
          <a:xfrm>
            <a:off x="1502239" y="831274"/>
            <a:ext cx="8112815" cy="574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01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0335" t="30473" r="30051" b="24925"/>
          <a:stretch/>
        </p:blipFill>
        <p:spPr>
          <a:xfrm>
            <a:off x="1233783" y="637308"/>
            <a:ext cx="8196544" cy="519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46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3134" t="31582" r="29341" b="22667"/>
          <a:stretch/>
        </p:blipFill>
        <p:spPr>
          <a:xfrm>
            <a:off x="1366982" y="835890"/>
            <a:ext cx="10147503" cy="453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37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3796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Нормативно-правовая основа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4412" y="1362075"/>
            <a:ext cx="8915400" cy="3777622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29.12.2021 № 273 – ФЗ «Об образовании в Российской Федерации» (с изм. и доп., вступ. в силу с 13.07.2021) и (с изм. и доп., вступ. в силу с 01.09.2021)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просвещения РФ от 31 мая 2021 г. N 286 "Об утверждении федерального государственного образовательного стандарта начального общего образования"</a:t>
            </a:r>
          </a:p>
          <a:p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НОО (переход с 1 класса – 01.09.2022)</a:t>
            </a:r>
          </a:p>
          <a:p>
            <a:r>
              <a:rPr lang="ru-RU" sz="1400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просвещения №287 «Об утверждении Федерального государственного образовательного стандарта основного общего образования», 31 мая 2021г.</a:t>
            </a:r>
          </a:p>
          <a:p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ООО (переход с 5 класса – 01.09.2022)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38061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473" y="485188"/>
            <a:ext cx="10076872" cy="566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206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63" y="255263"/>
            <a:ext cx="11253803" cy="633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49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6913"/>
          <a:stretch/>
        </p:blipFill>
        <p:spPr>
          <a:xfrm>
            <a:off x="815962" y="397165"/>
            <a:ext cx="11218752" cy="587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42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86" y="212436"/>
            <a:ext cx="11264259" cy="633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313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36" y="365007"/>
            <a:ext cx="10467575" cy="588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830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91" y="393530"/>
            <a:ext cx="11492391" cy="646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10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67" y="434191"/>
            <a:ext cx="11535524" cy="64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510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97" y="434109"/>
            <a:ext cx="10844676" cy="610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157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1" y="433124"/>
            <a:ext cx="11068965" cy="622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228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91" y="140701"/>
            <a:ext cx="11145484" cy="626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47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35" y="216935"/>
            <a:ext cx="5368683" cy="38285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127" y="2911571"/>
            <a:ext cx="7028873" cy="389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824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6430"/>
          <a:stretch/>
        </p:blipFill>
        <p:spPr>
          <a:xfrm>
            <a:off x="1708726" y="501258"/>
            <a:ext cx="10291855" cy="542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912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07" y="221672"/>
            <a:ext cx="10691457" cy="601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752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25105"/>
          <a:stretch/>
        </p:blipFill>
        <p:spPr>
          <a:xfrm>
            <a:off x="2117200" y="319006"/>
            <a:ext cx="7193054" cy="29968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3654" b="6447"/>
          <a:stretch/>
        </p:blipFill>
        <p:spPr>
          <a:xfrm>
            <a:off x="2117200" y="3315852"/>
            <a:ext cx="7193054" cy="323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794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590" y="637309"/>
            <a:ext cx="10520846" cy="59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528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7675"/>
          <a:stretch/>
        </p:blipFill>
        <p:spPr>
          <a:xfrm>
            <a:off x="1314040" y="1252634"/>
            <a:ext cx="10239680" cy="474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28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0294" y="1194517"/>
            <a:ext cx="12031705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40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Безграмотными в 21 веке будут не те, </a:t>
            </a:r>
            <a:endParaRPr lang="ru-RU" sz="4000" dirty="0" smtClean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40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кто не умеет писать и читать, </a:t>
            </a:r>
            <a:endParaRPr lang="ru-RU" sz="4000" dirty="0" smtClean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400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4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 кто не умеет учиться, </a:t>
            </a:r>
            <a:endParaRPr lang="ru-RU" sz="4000" dirty="0" smtClean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400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разучиваться </a:t>
            </a:r>
            <a:r>
              <a:rPr lang="ru-RU" sz="4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переучиваться»</a:t>
            </a:r>
            <a:br>
              <a:rPr lang="ru-RU" sz="4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Эльвин</a:t>
            </a:r>
            <a:r>
              <a:rPr lang="ru-RU" sz="400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Тофлер</a:t>
            </a:r>
            <a:endParaRPr lang="ru-RU" sz="40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5180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622" y="1064202"/>
            <a:ext cx="11804073" cy="4553527"/>
          </a:xfrm>
        </p:spPr>
        <p:txBody>
          <a:bodyPr>
            <a:no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задачей ФГОС третьего поколения заявлена конкретизация требований к обучающимся. Дело в том, что в предыдущей редакции Стандарт включал только общие установки на формирование определённых компетенций. Учебные учреждения сами решали, что именно и в каком классе изучать, поэтому образовательные программы разных школ отличались, а результаты обучения не были детализированы.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ФГОС определяют чёткие требования к предметным результатам по каждой учебной дисциплине.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‍Основные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изменения, внесённые в проекты современных ФГОС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Обеспечивают вариативность содержания образовательных программ основного общего образования, возможность формирования программ разного уровня сложности и направленности с учетом потребностей и способностей обучающихся;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Устанавливают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вариативность сроков реализации программ (не только в сторону увеличения, но и в сторону сокращения);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Детализируют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реализации образовательных программ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Детализируют требования к результатам освоения учащимися программ ООО;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Оптимизируют требования к основной образовательной программе и рабочей программе;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Прописывают требования к организации электронного обучения и применению дистанционных образовательных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67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6618" y="489527"/>
            <a:ext cx="11009746" cy="5421695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Чётко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прописаны обязательства образовательного учреждения (в частности, школы) перед учениками и родителями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Сделан акцент на развитие «мягких» навыков 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личностных.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указан перечень предметных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межпредметных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навыков, которыми должен обладать ученик в рамках каждой дисциплины (уметь доказать, интерпретировать, оперировать понятиями, решать задачи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Расписан формат работы в рамках каждого предмета для развития этих навыков (проведение лабораторных работ, внеурочной деятельности и так далее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Зафиксированы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контрольные точки с конкретными результатами учеников (сочинение на 300 слов, словарный запас из 70 новых слов ежегодно и тому подобное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Строго обозначено, какие темы должны освоить дети в определённый год обучения. Содержание тем по новому ФГОС не рекомендовано менять местами (ранее это допускалось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Учитываются возрастные и психологические особенности учеников всех классов. Главное, чтобы ребята не были перегружены. Кроме того, в последнем образовательном стандарте уточнено минимальное и максимальное количество часов, необходимых для полноценной реализации основных образовательных программ. Определено базовое содержание программы воспитания, уточнены задачи и условия программы коррекционной работы с детьми с ОВЗ.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Предполагается, что образовательные стандарты третьего поколения улучшат современную образовательную систему и конкретизируют её задачи.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7500" y="5911222"/>
            <a:ext cx="7905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Методологическая основа –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 -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подход.</a:t>
            </a:r>
          </a:p>
        </p:txBody>
      </p:sp>
    </p:spTree>
    <p:extLst>
      <p:ext uri="{BB962C8B-B14F-4D97-AF65-F5344CB8AC3E}">
        <p14:creationId xmlns:p14="http://schemas.microsoft.com/office/powerpoint/2010/main" val="371288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81" y="258619"/>
            <a:ext cx="11428459" cy="642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4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655" y="815859"/>
            <a:ext cx="9004331" cy="502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47530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TM02892315[[fn=Легкий дым]]</Template>
  <TotalTime>816</TotalTime>
  <Words>302</Words>
  <Application>Microsoft Office PowerPoint</Application>
  <PresentationFormat>Широкоэкранный</PresentationFormat>
  <Paragraphs>39</Paragraphs>
  <Slides>44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1" baseType="lpstr">
      <vt:lpstr>Arial</vt:lpstr>
      <vt:lpstr>Calibri</vt:lpstr>
      <vt:lpstr>Century Gothic</vt:lpstr>
      <vt:lpstr>Times New Roman</vt:lpstr>
      <vt:lpstr>Wingdings</vt:lpstr>
      <vt:lpstr>Wingdings 3</vt:lpstr>
      <vt:lpstr>Легкий дым</vt:lpstr>
      <vt:lpstr>НОВЫЕ ФГОС НОО И ФГОС ООО С УЧЕТОМ ГОСУДАРСТВЕННОЙ ПОЛИТИКИ В СФЕРЕ ОБРАЗОВАНИЯ</vt:lpstr>
      <vt:lpstr>Федеральный государственный образовательный стандарт (ФГОС) — совокупность обязательных требований к образованию определенного уровня и (или) к профессии, специальности и направлению подготовки, утвержденных федеральным органом исполнительной власти, осуществляющим функции по выработке государственной политики и нормативно-правовому регулированию в сфере образования   </vt:lpstr>
      <vt:lpstr>Нормативно-правовая основа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ФГОС НОО И ФГОС ООО С УЧЕТОМ ГОСУДАРСТВЕННОЙ ПОЛИТИКИ В СФЕРЕ ОБРАЗОВАНИЯ</dc:title>
  <dc:creator>user</dc:creator>
  <cp:lastModifiedBy>user</cp:lastModifiedBy>
  <cp:revision>30</cp:revision>
  <dcterms:created xsi:type="dcterms:W3CDTF">2022-02-10T07:00:21Z</dcterms:created>
  <dcterms:modified xsi:type="dcterms:W3CDTF">2022-02-14T11:45:07Z</dcterms:modified>
</cp:coreProperties>
</file>